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0" d="100"/>
          <a:sy n="130" d="100"/>
        </p:scale>
        <p:origin x="522"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3de6b464f_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3de6b464f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e3de6b464f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e3de6b464f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e3de6b464f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e3de6b464f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e3de6b464f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e3de6b464f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3de6b464f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e3de6b464f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b8150850ae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b8150850ae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050">
                <a:solidFill>
                  <a:srgbClr val="FF0000"/>
                </a:solidFill>
                <a:highlight>
                  <a:srgbClr val="F9F9F9"/>
                </a:highlight>
                <a:latin typeface="Roboto"/>
                <a:ea typeface="Roboto"/>
                <a:cs typeface="Roboto"/>
                <a:sym typeface="Roboto"/>
              </a:rPr>
              <a:t>As you have heard described by my colleagues, Covid-19 has had a significant impact on the way we live. To flatten curve of the COVID-19 pandemic the world has been forced to come to a standstill. Streets are empty, shops are closed, and people are out of work, public gatherings have been banned in many places and travel restrictions have been imposed. And all of this is having a major impact on the global economy. The United Nations says we may see a $2 trillion US Dollar shortfall in our global income and a $220 billion hit to developing countries because of COVID-19.</a:t>
            </a:r>
            <a:endParaRPr sz="1050">
              <a:solidFill>
                <a:srgbClr val="FF0000"/>
              </a:solidFill>
              <a:highlight>
                <a:srgbClr val="F9F9F9"/>
              </a:highlight>
              <a:latin typeface="Roboto"/>
              <a:ea typeface="Roboto"/>
              <a:cs typeface="Roboto"/>
              <a:sym typeface="Roboto"/>
            </a:endParaRPr>
          </a:p>
          <a:p>
            <a:pPr marL="0" lvl="0" indent="0" algn="l" rtl="0">
              <a:spcBef>
                <a:spcPts val="120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b8150850ae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b8150850ae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50">
                <a:solidFill>
                  <a:schemeClr val="dk1"/>
                </a:solidFill>
                <a:highlight>
                  <a:srgbClr val="FFFFFF"/>
                </a:highlight>
              </a:rPr>
              <a:t>The values in this statistic are the change in ‘constant price’ or ‘real’ GDP, which means this basic calculation is also adjusted to factor in the regular price changes measured by the </a:t>
            </a:r>
            <a:r>
              <a:rPr lang="en" sz="1150">
                <a:solidFill>
                  <a:schemeClr val="dk1"/>
                </a:solidFill>
              </a:rPr>
              <a:t>respective countries</a:t>
            </a:r>
            <a:r>
              <a:rPr lang="en">
                <a:solidFill>
                  <a:schemeClr val="dk1"/>
                </a:solidFill>
              </a:rPr>
              <a: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50">
                <a:solidFill>
                  <a:schemeClr val="dk1"/>
                </a:solidFill>
                <a:highlight>
                  <a:srgbClr val="FFFFFF"/>
                </a:highlight>
              </a:rPr>
              <a:t>This segment of project 1, looks into the impact of the corona virus on the global economy in 2020, with specific attention being placed on the world's seven largest economies and Canada. We intend to illustrate the coronavirus (COVID-19) pandemic outbreak effect on Global Gross Domestic Product which has declined by 6.7 percent, in comparison to a </a:t>
            </a:r>
            <a:r>
              <a:rPr lang="en" sz="1150">
                <a:solidFill>
                  <a:srgbClr val="444444"/>
                </a:solidFill>
                <a:highlight>
                  <a:srgbClr val="FFFFFF"/>
                </a:highlight>
                <a:latin typeface="Roboto"/>
                <a:ea typeface="Roboto"/>
                <a:cs typeface="Roboto"/>
                <a:sym typeface="Roboto"/>
              </a:rPr>
              <a:t>World GDP growth rate for 2019 which was 2.36%</a:t>
            </a:r>
            <a:r>
              <a:rPr lang="en" sz="1150">
                <a:solidFill>
                  <a:schemeClr val="dk1"/>
                </a:solidFill>
                <a:highlight>
                  <a:srgbClr val="FFFFFF"/>
                </a:highlight>
              </a:rPr>
              <a:t>.</a:t>
            </a:r>
            <a:endParaRPr sz="115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150">
                <a:solidFill>
                  <a:schemeClr val="dk1"/>
                </a:solidFill>
                <a:highlight>
                  <a:srgbClr val="FFFFFF"/>
                </a:highlight>
              </a:rPr>
              <a:t>Out of the world's seven largest economies, the United Kingdom was the most negatively affected by the coronavirus (COVID-19) pandemic. As of the third quarter of 2020, the GDP growth rate of the UK stood at minus 9.6 percent compared to the previous year. Furthermore, the GDP of India was contracted by minus 7.5 percent. Only China experienced a positive GDP growth rate of 4.9 percent during that same period.</a:t>
            </a:r>
            <a:endParaRPr sz="115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150">
                <a:solidFill>
                  <a:schemeClr val="dk1"/>
                </a:solidFill>
                <a:highlight>
                  <a:srgbClr val="FFFFFF"/>
                </a:highlight>
              </a:rPr>
              <a:t>Owing to the economic effects of the coronavirus (COVID-19) pandemic, real U.S. GDP increased by 6.4 percent in the first quarter of 2021. This compares to an increase of 2.4 percent in the fourth quarter of 2019, but a decline of 2.3 percent at the commencement of the spread of COVID-19 around the world.</a:t>
            </a:r>
            <a:endParaRPr sz="1150">
              <a:solidFill>
                <a:schemeClr val="dk1"/>
              </a:solidFill>
              <a:highlight>
                <a:srgbClr val="FFFFFF"/>
              </a:highlight>
            </a:endParaRPr>
          </a:p>
          <a:p>
            <a:pPr marL="0" lvl="0" indent="0" algn="l" rtl="0">
              <a:spcBef>
                <a:spcPts val="120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e3de6b464f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e3de6b464f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e3de6b464f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e3de6b464f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e3de6b464f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e3de6b464f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50">
                <a:solidFill>
                  <a:schemeClr val="dk1"/>
                </a:solidFill>
              </a:rPr>
              <a:t>The statistic shows the gross domestic product growth rate in Canada for example from 2016 to 2020, with projections up until 2026. In 2020, Canada’s real GDP growth was around -5.4 percent compared to the previous year. Except for China with a positive GDP growth rate of 2.270 percent in 2020, every country showed a negative GDP growth with the United Kingdom most affected by the pandemic with a recorded GDP growth rate of -9.920 percent, realising a decline of 11.35 percent from 2019. </a:t>
            </a:r>
            <a:endParaRPr sz="115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e3de6b464f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e3de6b464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e3de6b464f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e3de6b464f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50">
                <a:solidFill>
                  <a:schemeClr val="dk1"/>
                </a:solidFill>
              </a:rPr>
              <a:t>The inflation rate during covid-19 has shown a noticeable decline in 2020 for Italy with that country showing a deflation or negative inflation. Give rise to the fact that the supply of goods was higher than the demand for those goods. It may also be due to the buying power of money becoming greater.</a:t>
            </a:r>
            <a:endParaRPr sz="115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e3de6b464f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e3de6b464f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e3de6b464f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e3de6b464f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50">
                <a:solidFill>
                  <a:schemeClr val="dk1"/>
                </a:solidFill>
              </a:rPr>
              <a:t>The statistic shows the growth of the real gross domestic product (GDP) in Canada and the G7 countries from 2016 to 2021, with projections up until 2026 and by dividing that sum by population, we arrive at the GDP per Capita. As mentioned earlier GDP refers to the total market value of all goods and services that are produced within a country per year. It is an important indicator of the economic strength of a country. Real GDP is adjusted for price changes and is therefore regarded as a key indicator for economic growth. In 2020, India's gross domestic product per capita was at about $1964.88  (us dollars) compared to the previous year of $2098.93 US. At its most basic interpretation, GDP per capita shows how much economic production value can be attributed to each individual citizen.</a:t>
            </a:r>
            <a:endParaRPr sz="115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50">
                <a:solidFill>
                  <a:schemeClr val="dk1"/>
                </a:solidFill>
              </a:rPr>
              <a:t>The IMF expected GDP globally of 3.2% in 2019 with a slight pickup in 2020 to 3.4%. Trade and Technology relations are at the forefront of concerns that could affect the growth of GDP and per Capita GDP. Covid-19 pandemic threw these projections off but the forecast for the following years shows that when some semblance of normalcy does return, per capita GDP metrics should regain the relevancy.</a:t>
            </a:r>
            <a:endParaRPr sz="115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e3de6b464f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e3de6b464f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e3de6b464f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e3de6b464f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50">
                <a:solidFill>
                  <a:srgbClr val="494444"/>
                </a:solidFill>
                <a:highlight>
                  <a:srgbClr val="FFFFFF"/>
                </a:highlight>
              </a:rPr>
              <a:t>The unemployed are people of working age who are without work, are available for work, and have taken specific steps to find work. The uniform application of this definition results in estimates of unemployment rates that are more internationally comparable than estimates based on national definitions of unemployment. This indicator is measured in numbers of unemployed people as a percentage of the labour force, and it is seasonally adjusted. The labour force is defined as the total number of unemployed people plus those in employment. Data are based on labour force surveys (LFS).  For European Union countries where monthly LFS information is not available, the monthly unemployed figures are estimated by Eurostat.</a:t>
            </a:r>
            <a:endParaRPr sz="1150">
              <a:solidFill>
                <a:srgbClr val="494444"/>
              </a:solidFill>
              <a:highlight>
                <a:srgbClr val="FFFFFF"/>
              </a:highlight>
            </a:endParaRPr>
          </a:p>
          <a:p>
            <a:pPr marL="0" lvl="0" indent="0" algn="l" rtl="0">
              <a:spcBef>
                <a:spcPts val="120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e3de6b464f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e3de6b464f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 sz="1150">
                <a:solidFill>
                  <a:srgbClr val="333333"/>
                </a:solidFill>
                <a:highlight>
                  <a:srgbClr val="F9F9F9"/>
                </a:highlight>
              </a:rPr>
              <a:t>In the </a:t>
            </a:r>
            <a:r>
              <a:rPr lang="en" sz="1150" b="1">
                <a:solidFill>
                  <a:srgbClr val="333333"/>
                </a:solidFill>
                <a:highlight>
                  <a:srgbClr val="F9F9F9"/>
                </a:highlight>
              </a:rPr>
              <a:t>United States,</a:t>
            </a:r>
            <a:r>
              <a:rPr lang="en" sz="1150">
                <a:solidFill>
                  <a:srgbClr val="333333"/>
                </a:solidFill>
                <a:highlight>
                  <a:srgbClr val="F9F9F9"/>
                </a:highlight>
              </a:rPr>
              <a:t> the unemployment rate fell marginally in February 2021 (to 6.2%, from 6.3% in January), along with a decline in the number of people on temporary lay-off, while in </a:t>
            </a:r>
            <a:r>
              <a:rPr lang="en" sz="1150" b="1">
                <a:solidFill>
                  <a:srgbClr val="333333"/>
                </a:solidFill>
                <a:highlight>
                  <a:srgbClr val="F9F9F9"/>
                </a:highlight>
              </a:rPr>
              <a:t>Canada</a:t>
            </a:r>
            <a:r>
              <a:rPr lang="en" sz="1150">
                <a:solidFill>
                  <a:srgbClr val="333333"/>
                </a:solidFill>
                <a:highlight>
                  <a:srgbClr val="F9F9F9"/>
                </a:highlight>
              </a:rPr>
              <a:t> it decreased by 1.2 percentage points, to 8.2%. More recent data show that in March, the unemployment rate declined further in the </a:t>
            </a:r>
            <a:r>
              <a:rPr lang="en" sz="1150" b="1">
                <a:solidFill>
                  <a:srgbClr val="333333"/>
                </a:solidFill>
                <a:highlight>
                  <a:srgbClr val="F9F9F9"/>
                </a:highlight>
              </a:rPr>
              <a:t>United States</a:t>
            </a:r>
            <a:r>
              <a:rPr lang="en" sz="1150">
                <a:solidFill>
                  <a:srgbClr val="333333"/>
                </a:solidFill>
                <a:highlight>
                  <a:srgbClr val="F9F9F9"/>
                </a:highlight>
              </a:rPr>
              <a:t> (by 0.2 percentage point, to 6.0%) and </a:t>
            </a:r>
            <a:r>
              <a:rPr lang="en" sz="1150" b="1">
                <a:solidFill>
                  <a:srgbClr val="333333"/>
                </a:solidFill>
                <a:highlight>
                  <a:srgbClr val="F9F9F9"/>
                </a:highlight>
              </a:rPr>
              <a:t>Canada</a:t>
            </a:r>
            <a:r>
              <a:rPr lang="en" sz="1150">
                <a:solidFill>
                  <a:srgbClr val="333333"/>
                </a:solidFill>
                <a:highlight>
                  <a:srgbClr val="F9F9F9"/>
                </a:highlight>
              </a:rPr>
              <a:t> (by 0.7 percentage point, to 7.5%). This decrease has been attributed to the rate of vaccinations administered so far and the comfort level of the global population on a whole to venture out to seek employment.</a:t>
            </a:r>
            <a:endParaRPr sz="1150">
              <a:solidFill>
                <a:srgbClr val="333333"/>
              </a:solidFill>
              <a:highlight>
                <a:srgbClr val="F9F9F9"/>
              </a:highlight>
            </a:endParaRPr>
          </a:p>
          <a:p>
            <a:pPr marL="0" lvl="0" indent="0" algn="l" rtl="0">
              <a:lnSpc>
                <a:spcPct val="115000"/>
              </a:lnSpc>
              <a:spcBef>
                <a:spcPts val="400"/>
              </a:spcBef>
              <a:spcAft>
                <a:spcPts val="0"/>
              </a:spcAft>
              <a:buClr>
                <a:schemeClr val="dk1"/>
              </a:buClr>
              <a:buSzPts val="1100"/>
              <a:buFont typeface="Arial"/>
              <a:buNone/>
            </a:pPr>
            <a:r>
              <a:rPr lang="en" sz="1150">
                <a:solidFill>
                  <a:srgbClr val="333333"/>
                </a:solidFill>
                <a:highlight>
                  <a:srgbClr val="F9F9F9"/>
                </a:highlight>
              </a:rPr>
              <a:t> </a:t>
            </a:r>
            <a:endParaRPr sz="1150">
              <a:solidFill>
                <a:srgbClr val="333333"/>
              </a:solidFill>
              <a:highlight>
                <a:srgbClr val="F9F9F9"/>
              </a:highlight>
            </a:endParaRPr>
          </a:p>
          <a:p>
            <a:pPr marL="0" lvl="0" indent="0" algn="l" rtl="0">
              <a:lnSpc>
                <a:spcPct val="115000"/>
              </a:lnSpc>
              <a:spcBef>
                <a:spcPts val="1200"/>
              </a:spcBef>
              <a:spcAft>
                <a:spcPts val="0"/>
              </a:spcAft>
              <a:buClr>
                <a:schemeClr val="dk1"/>
              </a:buClr>
              <a:buSzPts val="1100"/>
              <a:buFont typeface="Arial"/>
              <a:buNone/>
            </a:pPr>
            <a:r>
              <a:rPr lang="en" sz="1150">
                <a:solidFill>
                  <a:srgbClr val="333333"/>
                </a:solidFill>
              </a:rPr>
              <a:t>By the end of the 4</a:t>
            </a:r>
            <a:r>
              <a:rPr lang="en" sz="1150" baseline="30000">
                <a:solidFill>
                  <a:srgbClr val="333333"/>
                </a:solidFill>
              </a:rPr>
              <a:t>th</a:t>
            </a:r>
            <a:r>
              <a:rPr lang="en" sz="1150">
                <a:solidFill>
                  <a:srgbClr val="333333"/>
                </a:solidFill>
              </a:rPr>
              <a:t> quarter of 2020,</a:t>
            </a:r>
            <a:r>
              <a:rPr lang="en" sz="1150">
                <a:solidFill>
                  <a:schemeClr val="dk1"/>
                </a:solidFill>
              </a:rPr>
              <a:t> as the line graph illustrates the trend in the unemployment rate per quarter, there was an increase in the employment rate and therefore a decrease in unemployment for the G7 countries, Canada, European area, European Union and finally the OECD-Total (Organization for Economic Co-Operation and Development). This total is the </a:t>
            </a:r>
            <a:r>
              <a:rPr lang="en" sz="1150">
                <a:solidFill>
                  <a:srgbClr val="333333"/>
                </a:solidFill>
              </a:rPr>
              <a:t>unemployment rate of (people aged 15 to 24) globally.</a:t>
            </a:r>
            <a:endParaRPr sz="1150">
              <a:solidFill>
                <a:srgbClr val="333333"/>
              </a:solidFill>
            </a:endParaRPr>
          </a:p>
          <a:p>
            <a:pPr marL="0" lvl="0" indent="0" algn="l" rtl="0">
              <a:lnSpc>
                <a:spcPct val="115000"/>
              </a:lnSpc>
              <a:spcBef>
                <a:spcPts val="1200"/>
              </a:spcBef>
              <a:spcAft>
                <a:spcPts val="0"/>
              </a:spcAft>
              <a:buClr>
                <a:schemeClr val="dk1"/>
              </a:buClr>
              <a:buSzPts val="1100"/>
              <a:buFont typeface="Arial"/>
              <a:buNone/>
            </a:pPr>
            <a:r>
              <a:rPr lang="en" sz="1150">
                <a:solidFill>
                  <a:srgbClr val="333333"/>
                </a:solidFill>
                <a:highlight>
                  <a:srgbClr val="F9F9F9"/>
                </a:highlight>
              </a:rPr>
              <a:t>Though it isn’t illustrated by country, it should be noted that Covid -19 can be attributed to the unemployment rate increased by 0.5 percentage point in </a:t>
            </a:r>
            <a:r>
              <a:rPr lang="en" sz="1150" b="1">
                <a:solidFill>
                  <a:srgbClr val="333333"/>
                </a:solidFill>
                <a:highlight>
                  <a:srgbClr val="F9F9F9"/>
                </a:highlight>
              </a:rPr>
              <a:t>Israel</a:t>
            </a:r>
            <a:r>
              <a:rPr lang="en" sz="1150">
                <a:solidFill>
                  <a:srgbClr val="333333"/>
                </a:solidFill>
                <a:highlight>
                  <a:srgbClr val="F9F9F9"/>
                </a:highlight>
              </a:rPr>
              <a:t> (to 5.1%) and was stable in </a:t>
            </a:r>
            <a:r>
              <a:rPr lang="en" sz="1150" b="1">
                <a:solidFill>
                  <a:srgbClr val="333333"/>
                </a:solidFill>
                <a:highlight>
                  <a:srgbClr val="F9F9F9"/>
                </a:highlight>
              </a:rPr>
              <a:t>Japan</a:t>
            </a:r>
            <a:r>
              <a:rPr lang="en" sz="1150">
                <a:solidFill>
                  <a:srgbClr val="333333"/>
                </a:solidFill>
                <a:highlight>
                  <a:srgbClr val="F9F9F9"/>
                </a:highlight>
              </a:rPr>
              <a:t> (at 2.9%) and </a:t>
            </a:r>
            <a:r>
              <a:rPr lang="en" sz="1150" b="1">
                <a:solidFill>
                  <a:srgbClr val="333333"/>
                </a:solidFill>
                <a:highlight>
                  <a:srgbClr val="F9F9F9"/>
                </a:highlight>
              </a:rPr>
              <a:t>Mexico</a:t>
            </a:r>
            <a:r>
              <a:rPr lang="en" sz="1150">
                <a:solidFill>
                  <a:srgbClr val="333333"/>
                </a:solidFill>
                <a:highlight>
                  <a:srgbClr val="F9F9F9"/>
                </a:highlight>
              </a:rPr>
              <a:t> (at 4.5%).</a:t>
            </a:r>
            <a:endParaRPr sz="1150">
              <a:solidFill>
                <a:srgbClr val="333333"/>
              </a:solidFill>
              <a:highlight>
                <a:srgbClr val="F9F9F9"/>
              </a:highlight>
            </a:endParaRPr>
          </a:p>
          <a:p>
            <a:pPr marL="0" lvl="0" indent="0" algn="l" rtl="0">
              <a:lnSpc>
                <a:spcPct val="115000"/>
              </a:lnSpc>
              <a:spcBef>
                <a:spcPts val="400"/>
              </a:spcBef>
              <a:spcAft>
                <a:spcPts val="0"/>
              </a:spcAft>
              <a:buClr>
                <a:schemeClr val="dk1"/>
              </a:buClr>
              <a:buSzPts val="1100"/>
              <a:buFont typeface="Arial"/>
              <a:buNone/>
            </a:pPr>
            <a:r>
              <a:rPr lang="en" sz="1150">
                <a:solidFill>
                  <a:srgbClr val="333333"/>
                </a:solidFill>
                <a:highlight>
                  <a:srgbClr val="F9F9F9"/>
                </a:highlight>
              </a:rPr>
              <a:t>Another noticeable mention is The </a:t>
            </a:r>
            <a:r>
              <a:rPr lang="en" sz="1150" b="1">
                <a:solidFill>
                  <a:srgbClr val="333333"/>
                </a:solidFill>
                <a:highlight>
                  <a:srgbClr val="F9F9F9"/>
                </a:highlight>
              </a:rPr>
              <a:t>OECD</a:t>
            </a:r>
            <a:r>
              <a:rPr lang="en" sz="1150">
                <a:solidFill>
                  <a:srgbClr val="333333"/>
                </a:solidFill>
                <a:highlight>
                  <a:srgbClr val="F9F9F9"/>
                </a:highlight>
              </a:rPr>
              <a:t> </a:t>
            </a:r>
            <a:r>
              <a:rPr lang="en" sz="1150" b="1">
                <a:solidFill>
                  <a:srgbClr val="333333"/>
                </a:solidFill>
                <a:highlight>
                  <a:srgbClr val="F9F9F9"/>
                </a:highlight>
              </a:rPr>
              <a:t>Youth</a:t>
            </a:r>
            <a:r>
              <a:rPr lang="en" sz="1150">
                <a:solidFill>
                  <a:srgbClr val="333333"/>
                </a:solidFill>
                <a:highlight>
                  <a:srgbClr val="F9F9F9"/>
                </a:highlight>
              </a:rPr>
              <a:t> unemployment rate (people aged 15 to 24) decreased to 13.7% in February 2021, from 14.0% in January of 2021, showing the comfort of a vaccinated global population.</a:t>
            </a:r>
            <a:endParaRPr sz="1150">
              <a:solidFill>
                <a:srgbClr val="333333"/>
              </a:solidFill>
              <a:highlight>
                <a:srgbClr val="F9F9F9"/>
              </a:highlight>
            </a:endParaRPr>
          </a:p>
          <a:p>
            <a:pPr marL="0" lvl="0" indent="0" algn="l" rtl="0">
              <a:lnSpc>
                <a:spcPct val="115000"/>
              </a:lnSpc>
              <a:spcBef>
                <a:spcPts val="400"/>
              </a:spcBef>
              <a:spcAft>
                <a:spcPts val="0"/>
              </a:spcAft>
              <a:buClr>
                <a:schemeClr val="dk1"/>
              </a:buClr>
              <a:buSzPts val="1100"/>
              <a:buFont typeface="Arial"/>
              <a:buNone/>
            </a:pPr>
            <a:r>
              <a:rPr lang="en" sz="1150">
                <a:solidFill>
                  <a:srgbClr val="333333"/>
                </a:solidFill>
                <a:highlight>
                  <a:srgbClr val="F9F9F9"/>
                </a:highlight>
              </a:rPr>
              <a:t> </a:t>
            </a:r>
            <a:endParaRPr sz="1150">
              <a:solidFill>
                <a:srgbClr val="333333"/>
              </a:solidFill>
              <a:highlight>
                <a:srgbClr val="F9F9F9"/>
              </a:highlight>
            </a:endParaRPr>
          </a:p>
          <a:p>
            <a:pPr marL="0" lvl="0" indent="0" algn="l" rtl="0">
              <a:lnSpc>
                <a:spcPct val="115000"/>
              </a:lnSpc>
              <a:spcBef>
                <a:spcPts val="1200"/>
              </a:spcBef>
              <a:spcAft>
                <a:spcPts val="0"/>
              </a:spcAft>
              <a:buClr>
                <a:schemeClr val="dk1"/>
              </a:buClr>
              <a:buSzPts val="1100"/>
              <a:buFont typeface="Arial"/>
              <a:buNone/>
            </a:pPr>
            <a:r>
              <a:rPr lang="en" sz="1150">
                <a:solidFill>
                  <a:srgbClr val="333333"/>
                </a:solidFill>
              </a:rPr>
              <a:t>More generally, it should be noted that unemployment statistics do not account for the full amount of labour market slack due to Covid-19, as some non-employed people may be classified as “out of the labour force”, because, due to the pandemic, they are either not able to actively look for a job or are not available to work.</a:t>
            </a:r>
            <a:endParaRPr sz="1150">
              <a:solidFill>
                <a:srgbClr val="333333"/>
              </a:solidFill>
            </a:endParaRPr>
          </a:p>
          <a:p>
            <a:pPr marL="0" lvl="0" indent="0" algn="l" rtl="0">
              <a:lnSpc>
                <a:spcPct val="115000"/>
              </a:lnSpc>
              <a:spcBef>
                <a:spcPts val="1200"/>
              </a:spcBef>
              <a:spcAft>
                <a:spcPts val="0"/>
              </a:spcAft>
              <a:buClr>
                <a:schemeClr val="dk1"/>
              </a:buClr>
              <a:buSzPts val="1100"/>
              <a:buFont typeface="Arial"/>
              <a:buNone/>
            </a:pPr>
            <a:r>
              <a:rPr lang="en" sz="1150">
                <a:solidFill>
                  <a:schemeClr val="dk1"/>
                </a:solidFill>
              </a:rPr>
              <a:t>Canada is one of the largest economies in the world and is counted among the globe’s wealthiest nations. It has a relatively small labor force in comparison to some of the world’s other largest economic powers, amounting to just under 19 million. Unemployment in Canada has remained relatively high as the country has battled against the tide of economic woe that swept across most of the world after the 2008 financial meltdown, and although moving in the right direction, the pandemic in 2020 has not helped the unemployment rate, and thus Canada remains a long way from where it needs to be with its unemployment rate.</a:t>
            </a:r>
            <a:endParaRPr sz="115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e3de6b464f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e3de6b464f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b8150850a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b8150850a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b8150850ae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b8150850a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b8150850ae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b8150850ae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8150850ae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8150850ae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3de6b464f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3de6b464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e3de6b464f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e3de6b464f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3de6b464f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3de6b464f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hyperlink" Target="https://worldpopulationreview.com/countries/brazil-population" TargetMode="External"/><Relationship Id="rId3" Type="http://schemas.openxmlformats.org/officeDocument/2006/relationships/hyperlink" Target="https://worldpopulationreview.com/countries/china-population" TargetMode="External"/><Relationship Id="rId7" Type="http://schemas.openxmlformats.org/officeDocument/2006/relationships/hyperlink" Target="https://worldpopulationreview.com/countries/italy-population"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worldpopulationreview.com/countries/india-population" TargetMode="External"/><Relationship Id="rId5" Type="http://schemas.openxmlformats.org/officeDocument/2006/relationships/hyperlink" Target="https://worldpopulationreview.com/countries/united-kingdom-population" TargetMode="External"/><Relationship Id="rId4" Type="http://schemas.openxmlformats.org/officeDocument/2006/relationships/hyperlink" Target="https://worldpopulationreview.com/countries/germany-populatio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407565" y="1806677"/>
            <a:ext cx="8500462" cy="1530145"/>
          </a:xfrm>
          <a:prstGeom prst="rect">
            <a:avLst/>
          </a:prstGeom>
        </p:spPr>
        <p:txBody>
          <a:bodyPr spcFirstLastPara="1" wrap="square" lIns="91425" tIns="91425" rIns="91425" bIns="91425" anchor="t" anchorCtr="0">
            <a:normAutofit fontScale="40000" lnSpcReduction="20000"/>
          </a:bodyPr>
          <a:lstStyle/>
          <a:p>
            <a:pPr marL="0" lvl="0" indent="0" algn="ctr" rtl="0">
              <a:spcBef>
                <a:spcPts val="0"/>
              </a:spcBef>
              <a:spcAft>
                <a:spcPts val="0"/>
              </a:spcAft>
              <a:buNone/>
            </a:pPr>
            <a:r>
              <a:rPr lang="en" sz="8000" b="1" dirty="0"/>
              <a:t>The Economic Impact of </a:t>
            </a:r>
          </a:p>
          <a:p>
            <a:pPr marL="0" lvl="0" indent="0" algn="ctr" rtl="0">
              <a:spcBef>
                <a:spcPts val="0"/>
              </a:spcBef>
              <a:spcAft>
                <a:spcPts val="0"/>
              </a:spcAft>
              <a:buNone/>
            </a:pPr>
            <a:r>
              <a:rPr lang="en-US" sz="8000" b="1" dirty="0"/>
              <a:t>COVID-19 Towards </a:t>
            </a:r>
          </a:p>
          <a:p>
            <a:pPr marL="0" lvl="0" indent="0" algn="ctr" rtl="0">
              <a:spcBef>
                <a:spcPts val="0"/>
              </a:spcBef>
              <a:spcAft>
                <a:spcPts val="0"/>
              </a:spcAft>
              <a:buNone/>
            </a:pPr>
            <a:r>
              <a:rPr lang="en-US" sz="8000" b="1" dirty="0"/>
              <a:t>Mobility</a:t>
            </a:r>
            <a:endParaRPr sz="8000" b="1" dirty="0"/>
          </a:p>
          <a:p>
            <a:pPr marL="0" lvl="0" indent="0" algn="l" rtl="0">
              <a:spcBef>
                <a:spcPts val="0"/>
              </a:spcBef>
              <a:spcAft>
                <a:spcPts val="0"/>
              </a:spcAft>
              <a:buNone/>
            </a:pPr>
            <a:endParaRPr sz="3600" b="1" dirty="0"/>
          </a:p>
        </p:txBody>
      </p:sp>
      <p:sp>
        <p:nvSpPr>
          <p:cNvPr id="56" name="Google Shape;56;p13"/>
          <p:cNvSpPr txBox="1"/>
          <p:nvPr/>
        </p:nvSpPr>
        <p:spPr>
          <a:xfrm>
            <a:off x="914400" y="3626729"/>
            <a:ext cx="7315200" cy="608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Elijah Chandra, Lendl Lampa, Keith Louis</a:t>
            </a:r>
            <a:endParaRPr/>
          </a:p>
          <a:p>
            <a:pPr marL="0" lvl="0" indent="0" algn="ctr" rtl="0">
              <a:spcBef>
                <a:spcPts val="0"/>
              </a:spcBef>
              <a:spcAft>
                <a:spcPts val="0"/>
              </a:spcAft>
              <a:buNone/>
            </a:pPr>
            <a:r>
              <a:rPr lang="en"/>
              <a:t>2021/07/08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Vaccinations</a:t>
            </a:r>
            <a:endParaRPr/>
          </a:p>
        </p:txBody>
      </p:sp>
      <p:pic>
        <p:nvPicPr>
          <p:cNvPr id="117" name="Google Shape;117;p22"/>
          <p:cNvPicPr preferRelativeResize="0"/>
          <p:nvPr/>
        </p:nvPicPr>
        <p:blipFill>
          <a:blip r:embed="rId3">
            <a:alphaModFix/>
          </a:blip>
          <a:stretch>
            <a:fillRect/>
          </a:stretch>
        </p:blipFill>
        <p:spPr>
          <a:xfrm>
            <a:off x="0" y="1017715"/>
            <a:ext cx="9143999" cy="354017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311700" y="2249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a:solidFill>
                  <a:srgbClr val="FFC000"/>
                </a:solidFill>
              </a:rPr>
              <a:t>Are We Becoming Less Mobile?</a:t>
            </a:r>
            <a:endParaRPr sz="2320"/>
          </a:p>
        </p:txBody>
      </p:sp>
      <p:pic>
        <p:nvPicPr>
          <p:cNvPr id="123" name="Google Shape;123;p23"/>
          <p:cNvPicPr preferRelativeResize="0"/>
          <p:nvPr/>
        </p:nvPicPr>
        <p:blipFill>
          <a:blip r:embed="rId3">
            <a:alphaModFix/>
          </a:blip>
          <a:stretch>
            <a:fillRect/>
          </a:stretch>
        </p:blipFill>
        <p:spPr>
          <a:xfrm>
            <a:off x="970250" y="862750"/>
            <a:ext cx="6431150" cy="4280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311700" y="3130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a:solidFill>
                  <a:srgbClr val="FFC000"/>
                </a:solidFill>
              </a:rPr>
              <a:t>Residential Activities</a:t>
            </a:r>
            <a:endParaRPr sz="2320"/>
          </a:p>
        </p:txBody>
      </p:sp>
      <p:pic>
        <p:nvPicPr>
          <p:cNvPr id="129" name="Google Shape;129;p24"/>
          <p:cNvPicPr preferRelativeResize="0"/>
          <p:nvPr/>
        </p:nvPicPr>
        <p:blipFill>
          <a:blip r:embed="rId3">
            <a:alphaModFix/>
          </a:blip>
          <a:stretch>
            <a:fillRect/>
          </a:stretch>
        </p:blipFill>
        <p:spPr>
          <a:xfrm>
            <a:off x="1208550" y="967150"/>
            <a:ext cx="6011649" cy="40322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311700" y="3276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a:solidFill>
                  <a:srgbClr val="FFC000"/>
                </a:solidFill>
              </a:rPr>
              <a:t>Changes in Visits to Other Activities</a:t>
            </a:r>
            <a:endParaRPr sz="2300"/>
          </a:p>
        </p:txBody>
      </p:sp>
      <p:sp>
        <p:nvSpPr>
          <p:cNvPr id="135" name="Google Shape;135;p25"/>
          <p:cNvSpPr txBox="1">
            <a:spLocks noGrp="1"/>
          </p:cNvSpPr>
          <p:nvPr>
            <p:ph type="body" idx="1"/>
          </p:nvPr>
        </p:nvSpPr>
        <p:spPr>
          <a:xfrm>
            <a:off x="6288375" y="1058675"/>
            <a:ext cx="2754300" cy="3873300"/>
          </a:xfrm>
          <a:prstGeom prst="rect">
            <a:avLst/>
          </a:prstGeom>
        </p:spPr>
        <p:txBody>
          <a:bodyPr spcFirstLastPara="1" wrap="square" lIns="91425" tIns="91425" rIns="91425" bIns="91425" anchor="t" anchorCtr="0">
            <a:noAutofit/>
          </a:bodyPr>
          <a:lstStyle/>
          <a:p>
            <a:pPr marL="457200" lvl="0" indent="-317500" algn="l" rtl="0">
              <a:lnSpc>
                <a:spcPct val="105000"/>
              </a:lnSpc>
              <a:spcBef>
                <a:spcPts val="0"/>
              </a:spcBef>
              <a:spcAft>
                <a:spcPts val="0"/>
              </a:spcAft>
              <a:buClr>
                <a:schemeClr val="dk1"/>
              </a:buClr>
              <a:buSzPts val="1400"/>
              <a:buChar char="●"/>
            </a:pPr>
            <a:r>
              <a:rPr lang="en" sz="1400">
                <a:solidFill>
                  <a:schemeClr val="dk1"/>
                </a:solidFill>
              </a:rPr>
              <a:t>Fewer visits to retail and recreational places, workplaces, transit stations</a:t>
            </a:r>
            <a:endParaRPr sz="1400">
              <a:solidFill>
                <a:schemeClr val="dk1"/>
              </a:solidFill>
            </a:endParaRPr>
          </a:p>
          <a:p>
            <a:pPr marL="0" lvl="0" indent="0" algn="l" rtl="0">
              <a:lnSpc>
                <a:spcPct val="105000"/>
              </a:lnSpc>
              <a:spcBef>
                <a:spcPts val="0"/>
              </a:spcBef>
              <a:spcAft>
                <a:spcPts val="0"/>
              </a:spcAft>
              <a:buClr>
                <a:schemeClr val="dk1"/>
              </a:buClr>
              <a:buSzPts val="1100"/>
              <a:buFont typeface="Arial"/>
              <a:buNone/>
            </a:pPr>
            <a:endParaRPr sz="1400">
              <a:solidFill>
                <a:schemeClr val="dk1"/>
              </a:solidFill>
            </a:endParaRPr>
          </a:p>
          <a:p>
            <a:pPr marL="457200" lvl="0" indent="-317500" algn="l" rtl="0">
              <a:lnSpc>
                <a:spcPct val="105000"/>
              </a:lnSpc>
              <a:spcBef>
                <a:spcPts val="0"/>
              </a:spcBef>
              <a:spcAft>
                <a:spcPts val="0"/>
              </a:spcAft>
              <a:buClr>
                <a:schemeClr val="dk1"/>
              </a:buClr>
              <a:buSzPts val="1400"/>
              <a:buChar char="●"/>
            </a:pPr>
            <a:r>
              <a:rPr lang="en" sz="1400">
                <a:solidFill>
                  <a:schemeClr val="dk1"/>
                </a:solidFill>
              </a:rPr>
              <a:t>More visits in groceries and pharmacies</a:t>
            </a:r>
            <a:endParaRPr sz="1400">
              <a:solidFill>
                <a:schemeClr val="dk1"/>
              </a:solidFill>
            </a:endParaRPr>
          </a:p>
          <a:p>
            <a:pPr marL="0" lvl="0" indent="0" algn="l" rtl="0">
              <a:lnSpc>
                <a:spcPct val="105000"/>
              </a:lnSpc>
              <a:spcBef>
                <a:spcPts val="0"/>
              </a:spcBef>
              <a:spcAft>
                <a:spcPts val="0"/>
              </a:spcAft>
              <a:buClr>
                <a:schemeClr val="dk1"/>
              </a:buClr>
              <a:buSzPts val="1100"/>
              <a:buFont typeface="Arial"/>
              <a:buNone/>
            </a:pPr>
            <a:endParaRPr sz="1400">
              <a:solidFill>
                <a:schemeClr val="dk1"/>
              </a:solidFill>
            </a:endParaRPr>
          </a:p>
          <a:p>
            <a:pPr marL="457200" lvl="0" indent="-317500" algn="l" rtl="0">
              <a:lnSpc>
                <a:spcPct val="105000"/>
              </a:lnSpc>
              <a:spcBef>
                <a:spcPts val="0"/>
              </a:spcBef>
              <a:spcAft>
                <a:spcPts val="0"/>
              </a:spcAft>
              <a:buClr>
                <a:schemeClr val="dk1"/>
              </a:buClr>
              <a:buSzPts val="1400"/>
              <a:buChar char="●"/>
            </a:pPr>
            <a:r>
              <a:rPr lang="en" sz="1400">
                <a:solidFill>
                  <a:schemeClr val="dk1"/>
                </a:solidFill>
              </a:rPr>
              <a:t>A drop in Canada’s transit usage following the pandemic.</a:t>
            </a:r>
            <a:endParaRPr sz="1400">
              <a:solidFill>
                <a:schemeClr val="dk1"/>
              </a:solidFill>
            </a:endParaRPr>
          </a:p>
          <a:p>
            <a:pPr marL="0" lvl="0" indent="0" algn="l" rtl="0">
              <a:lnSpc>
                <a:spcPct val="105000"/>
              </a:lnSpc>
              <a:spcBef>
                <a:spcPts val="0"/>
              </a:spcBef>
              <a:spcAft>
                <a:spcPts val="1200"/>
              </a:spcAft>
              <a:buNone/>
            </a:pPr>
            <a:endParaRPr sz="1400"/>
          </a:p>
        </p:txBody>
      </p:sp>
      <p:pic>
        <p:nvPicPr>
          <p:cNvPr id="136" name="Google Shape;136;p25"/>
          <p:cNvPicPr preferRelativeResize="0"/>
          <p:nvPr/>
        </p:nvPicPr>
        <p:blipFill>
          <a:blip r:embed="rId3">
            <a:alphaModFix/>
          </a:blip>
          <a:stretch>
            <a:fillRect/>
          </a:stretch>
        </p:blipFill>
        <p:spPr>
          <a:xfrm>
            <a:off x="311700" y="934050"/>
            <a:ext cx="5768624" cy="4085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311700" y="3550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a:solidFill>
                  <a:srgbClr val="FFC000"/>
                </a:solidFill>
              </a:rPr>
              <a:t>Commuting Trends in All Countries</a:t>
            </a:r>
            <a:endParaRPr sz="2300"/>
          </a:p>
        </p:txBody>
      </p:sp>
      <p:sp>
        <p:nvSpPr>
          <p:cNvPr id="142" name="Google Shape;142;p26"/>
          <p:cNvSpPr txBox="1">
            <a:spLocks noGrp="1"/>
          </p:cNvSpPr>
          <p:nvPr>
            <p:ph type="body" idx="1"/>
          </p:nvPr>
        </p:nvSpPr>
        <p:spPr>
          <a:xfrm>
            <a:off x="311700" y="863325"/>
            <a:ext cx="8234400" cy="737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a:t>Significant drops in driving are seen when the pandemic began. As we get closer to the current date, we see trends in all countries of people being more confident commuting.</a:t>
            </a:r>
            <a:endParaRPr sz="1600"/>
          </a:p>
        </p:txBody>
      </p:sp>
      <p:pic>
        <p:nvPicPr>
          <p:cNvPr id="143" name="Google Shape;143;p26"/>
          <p:cNvPicPr preferRelativeResize="0"/>
          <p:nvPr/>
        </p:nvPicPr>
        <p:blipFill>
          <a:blip r:embed="rId3">
            <a:alphaModFix/>
          </a:blip>
          <a:stretch>
            <a:fillRect/>
          </a:stretch>
        </p:blipFill>
        <p:spPr>
          <a:xfrm>
            <a:off x="37000" y="1675325"/>
            <a:ext cx="4535001" cy="2959361"/>
          </a:xfrm>
          <a:prstGeom prst="rect">
            <a:avLst/>
          </a:prstGeom>
          <a:noFill/>
          <a:ln>
            <a:noFill/>
          </a:ln>
        </p:spPr>
      </p:pic>
      <p:pic>
        <p:nvPicPr>
          <p:cNvPr id="144" name="Google Shape;144;p26"/>
          <p:cNvPicPr preferRelativeResize="0"/>
          <p:nvPr/>
        </p:nvPicPr>
        <p:blipFill>
          <a:blip r:embed="rId4">
            <a:alphaModFix/>
          </a:blip>
          <a:stretch>
            <a:fillRect/>
          </a:stretch>
        </p:blipFill>
        <p:spPr>
          <a:xfrm>
            <a:off x="4572000" y="1656543"/>
            <a:ext cx="4535000" cy="29969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Clr>
                <a:schemeClr val="dk1"/>
              </a:buClr>
              <a:buSzPct val="53950"/>
              <a:buFont typeface="Arial"/>
              <a:buNone/>
            </a:pPr>
            <a:r>
              <a:rPr lang="en" sz="2038" b="1" u="sng">
                <a:solidFill>
                  <a:srgbClr val="FFC000"/>
                </a:solidFill>
                <a:highlight>
                  <a:srgbClr val="FFFFFF"/>
                </a:highlight>
              </a:rPr>
              <a:t>How is a country’s economy measured?</a:t>
            </a:r>
            <a:endParaRPr sz="2038" b="1" u="sng">
              <a:solidFill>
                <a:srgbClr val="FFC000"/>
              </a:solidFill>
              <a:highlight>
                <a:srgbClr val="FFFFFF"/>
              </a:highlight>
            </a:endParaRPr>
          </a:p>
          <a:p>
            <a:pPr marL="0" lvl="0" indent="0" algn="l" rtl="0">
              <a:spcBef>
                <a:spcPts val="1200"/>
              </a:spcBef>
              <a:spcAft>
                <a:spcPts val="0"/>
              </a:spcAft>
              <a:buNone/>
            </a:pPr>
            <a:endParaRPr/>
          </a:p>
        </p:txBody>
      </p:sp>
      <p:sp>
        <p:nvSpPr>
          <p:cNvPr id="150" name="Google Shape;150;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150">
                <a:solidFill>
                  <a:srgbClr val="455F7C"/>
                </a:solidFill>
                <a:highlight>
                  <a:srgbClr val="FFFFFF"/>
                </a:highlight>
              </a:rPr>
              <a:t>To answer this question and to further describe Covid-19’s impact on the global economy we have taken an in depth look at five economic measures in relation to the pandemic.</a:t>
            </a:r>
            <a:endParaRPr sz="1150">
              <a:solidFill>
                <a:srgbClr val="455F7C"/>
              </a:solidFill>
              <a:highlight>
                <a:srgbClr val="FFFFFF"/>
              </a:highlight>
            </a:endParaRPr>
          </a:p>
          <a:p>
            <a:pPr marL="0" lvl="0" indent="0" algn="l" rtl="0">
              <a:spcBef>
                <a:spcPts val="1200"/>
              </a:spcBef>
              <a:spcAft>
                <a:spcPts val="0"/>
              </a:spcAft>
              <a:buClr>
                <a:schemeClr val="dk1"/>
              </a:buClr>
              <a:buSzPts val="1100"/>
              <a:buFont typeface="Arial"/>
              <a:buNone/>
            </a:pPr>
            <a:endParaRPr sz="1150">
              <a:solidFill>
                <a:srgbClr val="455F7C"/>
              </a:solidFill>
              <a:highlight>
                <a:srgbClr val="FFFFFF"/>
              </a:highlight>
            </a:endParaRPr>
          </a:p>
          <a:p>
            <a:pPr marL="0" lvl="0" indent="0" algn="l" rtl="0">
              <a:spcBef>
                <a:spcPts val="1200"/>
              </a:spcBef>
              <a:spcAft>
                <a:spcPts val="0"/>
              </a:spcAft>
              <a:buClr>
                <a:schemeClr val="dk1"/>
              </a:buClr>
              <a:buSzPts val="1100"/>
              <a:buFont typeface="Arial"/>
              <a:buNone/>
            </a:pPr>
            <a:r>
              <a:rPr lang="en" sz="1150">
                <a:solidFill>
                  <a:srgbClr val="455F7C"/>
                </a:solidFill>
                <a:highlight>
                  <a:srgbClr val="FFFFFF"/>
                </a:highlight>
              </a:rPr>
              <a:t>1. GDP</a:t>
            </a:r>
            <a:endParaRPr sz="1150">
              <a:solidFill>
                <a:srgbClr val="455F7C"/>
              </a:solidFill>
              <a:highlight>
                <a:srgbClr val="FFFFFF"/>
              </a:highlight>
            </a:endParaRPr>
          </a:p>
          <a:p>
            <a:pPr marL="0" lvl="0" indent="0" algn="l" rtl="0">
              <a:spcBef>
                <a:spcPts val="1200"/>
              </a:spcBef>
              <a:spcAft>
                <a:spcPts val="0"/>
              </a:spcAft>
              <a:buNone/>
            </a:pPr>
            <a:r>
              <a:rPr lang="en" sz="1150">
                <a:solidFill>
                  <a:srgbClr val="455F7C"/>
                </a:solidFill>
                <a:highlight>
                  <a:srgbClr val="FFFFFF"/>
                </a:highlight>
              </a:rPr>
              <a:t>2. GDP growth rate</a:t>
            </a:r>
            <a:endParaRPr sz="1150">
              <a:solidFill>
                <a:srgbClr val="455F7C"/>
              </a:solidFill>
              <a:highlight>
                <a:srgbClr val="FFFFFF"/>
              </a:highlight>
            </a:endParaRPr>
          </a:p>
          <a:p>
            <a:pPr marL="0" lvl="0" indent="0" algn="l" rtl="0">
              <a:spcBef>
                <a:spcPts val="1200"/>
              </a:spcBef>
              <a:spcAft>
                <a:spcPts val="0"/>
              </a:spcAft>
              <a:buClr>
                <a:schemeClr val="dk1"/>
              </a:buClr>
              <a:buSzPts val="1100"/>
              <a:buFont typeface="Arial"/>
              <a:buNone/>
            </a:pPr>
            <a:r>
              <a:rPr lang="en" sz="1150">
                <a:solidFill>
                  <a:srgbClr val="455F7C"/>
                </a:solidFill>
                <a:highlight>
                  <a:srgbClr val="FFFFFF"/>
                </a:highlight>
              </a:rPr>
              <a:t>3. Inflation Rate</a:t>
            </a:r>
            <a:endParaRPr sz="1150">
              <a:solidFill>
                <a:srgbClr val="455F7C"/>
              </a:solidFill>
              <a:highlight>
                <a:srgbClr val="FFFFFF"/>
              </a:highlight>
            </a:endParaRPr>
          </a:p>
          <a:p>
            <a:pPr marL="0" lvl="0" indent="0" algn="l" rtl="0">
              <a:spcBef>
                <a:spcPts val="1200"/>
              </a:spcBef>
              <a:spcAft>
                <a:spcPts val="0"/>
              </a:spcAft>
              <a:buClr>
                <a:schemeClr val="dk1"/>
              </a:buClr>
              <a:buSzPts val="1100"/>
              <a:buFont typeface="Arial"/>
              <a:buNone/>
            </a:pPr>
            <a:r>
              <a:rPr lang="en" sz="1150">
                <a:solidFill>
                  <a:srgbClr val="455F7C"/>
                </a:solidFill>
                <a:highlight>
                  <a:srgbClr val="FFFFFF"/>
                </a:highlight>
              </a:rPr>
              <a:t>4. GDP per Capita</a:t>
            </a:r>
            <a:endParaRPr sz="1150">
              <a:solidFill>
                <a:srgbClr val="455F7C"/>
              </a:solidFill>
              <a:highlight>
                <a:srgbClr val="FFFFFF"/>
              </a:highlight>
            </a:endParaRPr>
          </a:p>
          <a:p>
            <a:pPr marL="0" lvl="0" indent="0" algn="l" rtl="0">
              <a:spcBef>
                <a:spcPts val="1200"/>
              </a:spcBef>
              <a:spcAft>
                <a:spcPts val="0"/>
              </a:spcAft>
              <a:buClr>
                <a:schemeClr val="dk1"/>
              </a:buClr>
              <a:buSzPts val="1100"/>
              <a:buFont typeface="Arial"/>
              <a:buNone/>
            </a:pPr>
            <a:r>
              <a:rPr lang="en" sz="1150">
                <a:solidFill>
                  <a:srgbClr val="455F7C"/>
                </a:solidFill>
                <a:highlight>
                  <a:srgbClr val="FFFFFF"/>
                </a:highlight>
              </a:rPr>
              <a:t>5. Employment Rate</a:t>
            </a:r>
            <a:endParaRPr sz="1150">
              <a:solidFill>
                <a:srgbClr val="455F7C"/>
              </a:solidFill>
              <a:highlight>
                <a:srgbClr val="FFFFFF"/>
              </a:highlight>
            </a:endParaRPr>
          </a:p>
          <a:p>
            <a:pPr marL="0" lvl="0" indent="0" algn="l" rtl="0">
              <a:spcBef>
                <a:spcPts val="1200"/>
              </a:spcBef>
              <a:spcAft>
                <a:spcPts val="1200"/>
              </a:spcAft>
              <a:buNone/>
            </a:pPr>
            <a:endParaRPr/>
          </a:p>
        </p:txBody>
      </p:sp>
      <p:sp>
        <p:nvSpPr>
          <p:cNvPr id="151" name="Google Shape;151;p27"/>
          <p:cNvSpPr txBox="1"/>
          <p:nvPr/>
        </p:nvSpPr>
        <p:spPr>
          <a:xfrm>
            <a:off x="3846125" y="2005875"/>
            <a:ext cx="4352100" cy="217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52" name="Google Shape;152;p27"/>
          <p:cNvPicPr preferRelativeResize="0"/>
          <p:nvPr/>
        </p:nvPicPr>
        <p:blipFill>
          <a:blip r:embed="rId3">
            <a:alphaModFix/>
          </a:blip>
          <a:stretch>
            <a:fillRect/>
          </a:stretch>
        </p:blipFill>
        <p:spPr>
          <a:xfrm>
            <a:off x="3248025" y="1840250"/>
            <a:ext cx="4057776" cy="27695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Clr>
                <a:schemeClr val="dk1"/>
              </a:buClr>
              <a:buSzPct val="53950"/>
              <a:buFont typeface="Arial"/>
              <a:buNone/>
            </a:pPr>
            <a:r>
              <a:rPr lang="en" sz="2038" u="sng">
                <a:solidFill>
                  <a:srgbClr val="FFC000"/>
                </a:solidFill>
                <a:highlight>
                  <a:srgbClr val="FFFFFF"/>
                </a:highlight>
              </a:rPr>
              <a:t>Gross Domestic Product (GDP) </a:t>
            </a:r>
            <a:r>
              <a:rPr lang="en" sz="1444"/>
              <a:t>(in Trillion U.S. dollars)</a:t>
            </a:r>
            <a:endParaRPr sz="1555"/>
          </a:p>
          <a:p>
            <a:pPr marL="0" lvl="0" indent="0" algn="l" rtl="0">
              <a:spcBef>
                <a:spcPts val="1200"/>
              </a:spcBef>
              <a:spcAft>
                <a:spcPts val="0"/>
              </a:spcAft>
              <a:buNone/>
            </a:pPr>
            <a:endParaRPr/>
          </a:p>
        </p:txBody>
      </p:sp>
      <p:sp>
        <p:nvSpPr>
          <p:cNvPr id="158" name="Google Shape;158;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50">
                <a:solidFill>
                  <a:schemeClr val="dk1"/>
                </a:solidFill>
                <a:highlight>
                  <a:srgbClr val="FFFFFF"/>
                </a:highlight>
              </a:rPr>
              <a:t>GDP, or gross domestic product, is effectively a count of the total goods and services produced in a country over a certain period. It is calculated by first adding together a country’s total consumer spending, government spending, investments, and exports; and then deducting the country’s imports.</a:t>
            </a:r>
            <a:endParaRPr sz="185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u="sng">
                <a:solidFill>
                  <a:srgbClr val="FFC000"/>
                </a:solidFill>
              </a:rPr>
              <a:t>GDP per Country</a:t>
            </a:r>
            <a:endParaRPr u="sng">
              <a:solidFill>
                <a:srgbClr val="FFC000"/>
              </a:solidFill>
            </a:endParaRPr>
          </a:p>
        </p:txBody>
      </p:sp>
      <p:sp>
        <p:nvSpPr>
          <p:cNvPr id="164" name="Google Shape;164;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5" name="Google Shape;165;p29"/>
          <p:cNvPicPr preferRelativeResize="0"/>
          <p:nvPr/>
        </p:nvPicPr>
        <p:blipFill>
          <a:blip r:embed="rId3">
            <a:alphaModFix/>
          </a:blip>
          <a:stretch>
            <a:fillRect/>
          </a:stretch>
        </p:blipFill>
        <p:spPr>
          <a:xfrm>
            <a:off x="257625" y="1113350"/>
            <a:ext cx="8574675" cy="3781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Clr>
                <a:schemeClr val="dk1"/>
              </a:buClr>
              <a:buSzPct val="53950"/>
              <a:buFont typeface="Arial"/>
              <a:buNone/>
            </a:pPr>
            <a:r>
              <a:rPr lang="en" sz="2038" u="sng">
                <a:solidFill>
                  <a:srgbClr val="FFC000"/>
                </a:solidFill>
                <a:highlight>
                  <a:srgbClr val="FFFFFF"/>
                </a:highlight>
              </a:rPr>
              <a:t>The GDP for the 9 biggest economies and Canada for 2020 were as follows:</a:t>
            </a:r>
            <a:endParaRPr sz="2038" u="sng">
              <a:solidFill>
                <a:srgbClr val="FFC000"/>
              </a:solidFill>
              <a:highlight>
                <a:srgbClr val="FFFFFF"/>
              </a:highlight>
            </a:endParaRPr>
          </a:p>
          <a:p>
            <a:pPr marL="0" lvl="0" indent="0" algn="l" rtl="0">
              <a:spcBef>
                <a:spcPts val="1200"/>
              </a:spcBef>
              <a:spcAft>
                <a:spcPts val="0"/>
              </a:spcAft>
              <a:buNone/>
            </a:pPr>
            <a:endParaRPr/>
          </a:p>
        </p:txBody>
      </p:sp>
      <p:sp>
        <p:nvSpPr>
          <p:cNvPr id="171" name="Google Shape;171;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1150" algn="l" rtl="0">
              <a:spcBef>
                <a:spcPts val="1200"/>
              </a:spcBef>
              <a:spcAft>
                <a:spcPts val="0"/>
              </a:spcAft>
              <a:buClr>
                <a:srgbClr val="444444"/>
              </a:buClr>
              <a:buSzPts val="1300"/>
              <a:buAutoNum type="arabicPeriod"/>
            </a:pPr>
            <a:r>
              <a:rPr lang="en" sz="1250">
                <a:solidFill>
                  <a:srgbClr val="444444"/>
                </a:solidFill>
                <a:highlight>
                  <a:srgbClr val="FFFFFF"/>
                </a:highlight>
              </a:rPr>
              <a:t>United States (GDP: 20.93 trillion)</a:t>
            </a:r>
            <a:endParaRPr sz="1250">
              <a:solidFill>
                <a:srgbClr val="444444"/>
              </a:solidFill>
              <a:highlight>
                <a:srgbClr val="FFFFFF"/>
              </a:highlight>
            </a:endParaRPr>
          </a:p>
          <a:p>
            <a:pPr marL="457200" lvl="0" indent="-311150" algn="l" rtl="0">
              <a:spcBef>
                <a:spcPts val="0"/>
              </a:spcBef>
              <a:spcAft>
                <a:spcPts val="0"/>
              </a:spcAft>
              <a:buClr>
                <a:srgbClr val="444444"/>
              </a:buClr>
              <a:buSzPts val="1300"/>
              <a:buAutoNum type="arabicPeriod"/>
            </a:pPr>
            <a:r>
              <a:rPr lang="en" sz="1250" u="sng">
                <a:solidFill>
                  <a:srgbClr val="337AB7"/>
                </a:solidFill>
                <a:highlight>
                  <a:srgbClr val="FFFFFF"/>
                </a:highlight>
                <a:hlinkClick r:id="rId3">
                  <a:extLst>
                    <a:ext uri="{A12FA001-AC4F-418D-AE19-62706E023703}">
                      <ahyp:hlinkClr xmlns:ahyp="http://schemas.microsoft.com/office/drawing/2018/hyperlinkcolor" val="tx"/>
                    </a:ext>
                  </a:extLst>
                </a:hlinkClick>
              </a:rPr>
              <a:t>China</a:t>
            </a:r>
            <a:r>
              <a:rPr lang="en" sz="1250">
                <a:solidFill>
                  <a:srgbClr val="444444"/>
                </a:solidFill>
                <a:highlight>
                  <a:srgbClr val="FFFFFF"/>
                </a:highlight>
              </a:rPr>
              <a:t> (GDP: 14.72 trillion)</a:t>
            </a:r>
            <a:endParaRPr sz="1250">
              <a:solidFill>
                <a:srgbClr val="444444"/>
              </a:solidFill>
              <a:highlight>
                <a:srgbClr val="FFFFFF"/>
              </a:highlight>
            </a:endParaRPr>
          </a:p>
          <a:p>
            <a:pPr marL="457200" lvl="0" indent="-311150" algn="l" rtl="0">
              <a:spcBef>
                <a:spcPts val="0"/>
              </a:spcBef>
              <a:spcAft>
                <a:spcPts val="0"/>
              </a:spcAft>
              <a:buClr>
                <a:srgbClr val="444444"/>
              </a:buClr>
              <a:buSzPts val="1300"/>
              <a:buAutoNum type="arabicPeriod"/>
            </a:pPr>
            <a:r>
              <a:rPr lang="en" sz="1250">
                <a:solidFill>
                  <a:srgbClr val="444444"/>
                </a:solidFill>
                <a:highlight>
                  <a:srgbClr val="FFFFFF"/>
                </a:highlight>
              </a:rPr>
              <a:t>Japan: (GDP: 5.048 trillion)</a:t>
            </a:r>
            <a:endParaRPr sz="1250">
              <a:solidFill>
                <a:srgbClr val="444444"/>
              </a:solidFill>
              <a:highlight>
                <a:srgbClr val="FFFFFF"/>
              </a:highlight>
            </a:endParaRPr>
          </a:p>
          <a:p>
            <a:pPr marL="457200" lvl="0" indent="-311150" algn="l" rtl="0">
              <a:spcBef>
                <a:spcPts val="0"/>
              </a:spcBef>
              <a:spcAft>
                <a:spcPts val="0"/>
              </a:spcAft>
              <a:buClr>
                <a:srgbClr val="444444"/>
              </a:buClr>
              <a:buSzPts val="1300"/>
              <a:buAutoNum type="arabicPeriod"/>
            </a:pPr>
            <a:r>
              <a:rPr lang="en" sz="1250" u="sng">
                <a:solidFill>
                  <a:srgbClr val="337AB7"/>
                </a:solidFill>
                <a:highlight>
                  <a:srgbClr val="FFFFFF"/>
                </a:highlight>
                <a:hlinkClick r:id="rId4">
                  <a:extLst>
                    <a:ext uri="{A12FA001-AC4F-418D-AE19-62706E023703}">
                      <ahyp:hlinkClr xmlns:ahyp="http://schemas.microsoft.com/office/drawing/2018/hyperlinkcolor" val="tx"/>
                    </a:ext>
                  </a:extLst>
                </a:hlinkClick>
              </a:rPr>
              <a:t>Germany</a:t>
            </a:r>
            <a:r>
              <a:rPr lang="en" sz="1250">
                <a:solidFill>
                  <a:srgbClr val="444444"/>
                </a:solidFill>
                <a:highlight>
                  <a:srgbClr val="FFFFFF"/>
                </a:highlight>
              </a:rPr>
              <a:t>: (GDP: 3.80 trillion)</a:t>
            </a:r>
            <a:endParaRPr sz="1250">
              <a:solidFill>
                <a:srgbClr val="444444"/>
              </a:solidFill>
              <a:highlight>
                <a:srgbClr val="FFFFFF"/>
              </a:highlight>
            </a:endParaRPr>
          </a:p>
          <a:p>
            <a:pPr marL="457200" lvl="0" indent="-311150" algn="l" rtl="0">
              <a:spcBef>
                <a:spcPts val="0"/>
              </a:spcBef>
              <a:spcAft>
                <a:spcPts val="0"/>
              </a:spcAft>
              <a:buClr>
                <a:srgbClr val="444444"/>
              </a:buClr>
              <a:buSzPts val="1300"/>
              <a:buAutoNum type="arabicPeriod"/>
            </a:pPr>
            <a:r>
              <a:rPr lang="en" sz="1250" u="sng">
                <a:solidFill>
                  <a:srgbClr val="337AB7"/>
                </a:solidFill>
                <a:highlight>
                  <a:srgbClr val="FFFFFF"/>
                </a:highlight>
                <a:hlinkClick r:id="rId5">
                  <a:extLst>
                    <a:ext uri="{A12FA001-AC4F-418D-AE19-62706E023703}">
                      <ahyp:hlinkClr xmlns:ahyp="http://schemas.microsoft.com/office/drawing/2018/hyperlinkcolor" val="tx"/>
                    </a:ext>
                  </a:extLst>
                </a:hlinkClick>
              </a:rPr>
              <a:t>United Kingdom</a:t>
            </a:r>
            <a:r>
              <a:rPr lang="en" sz="1250">
                <a:solidFill>
                  <a:srgbClr val="444444"/>
                </a:solidFill>
                <a:highlight>
                  <a:srgbClr val="FFFFFF"/>
                </a:highlight>
              </a:rPr>
              <a:t>: (GDP: 2.71 trillion)</a:t>
            </a:r>
            <a:endParaRPr sz="1250">
              <a:solidFill>
                <a:srgbClr val="444444"/>
              </a:solidFill>
              <a:highlight>
                <a:srgbClr val="FFFFFF"/>
              </a:highlight>
            </a:endParaRPr>
          </a:p>
          <a:p>
            <a:pPr marL="457200" lvl="0" indent="-311150" algn="l" rtl="0">
              <a:spcBef>
                <a:spcPts val="0"/>
              </a:spcBef>
              <a:spcAft>
                <a:spcPts val="0"/>
              </a:spcAft>
              <a:buClr>
                <a:srgbClr val="444444"/>
              </a:buClr>
              <a:buSzPts val="1300"/>
              <a:buAutoNum type="arabicPeriod"/>
            </a:pPr>
            <a:r>
              <a:rPr lang="en" sz="1250">
                <a:solidFill>
                  <a:srgbClr val="444444"/>
                </a:solidFill>
                <a:highlight>
                  <a:srgbClr val="FFFFFF"/>
                </a:highlight>
              </a:rPr>
              <a:t>France: (GDP: 2.60 trillion)</a:t>
            </a:r>
            <a:endParaRPr sz="1250">
              <a:solidFill>
                <a:srgbClr val="444444"/>
              </a:solidFill>
              <a:highlight>
                <a:srgbClr val="FFFFFF"/>
              </a:highlight>
            </a:endParaRPr>
          </a:p>
          <a:p>
            <a:pPr marL="457200" lvl="0" indent="-311150" algn="l" rtl="0">
              <a:spcBef>
                <a:spcPts val="0"/>
              </a:spcBef>
              <a:spcAft>
                <a:spcPts val="0"/>
              </a:spcAft>
              <a:buClr>
                <a:srgbClr val="444444"/>
              </a:buClr>
              <a:buSzPts val="1300"/>
              <a:buAutoNum type="arabicPeriod"/>
            </a:pPr>
            <a:r>
              <a:rPr lang="en" sz="1250" u="sng">
                <a:solidFill>
                  <a:srgbClr val="337AB7"/>
                </a:solidFill>
                <a:highlight>
                  <a:srgbClr val="FFFFFF"/>
                </a:highlight>
                <a:hlinkClick r:id="rId6">
                  <a:extLst>
                    <a:ext uri="{A12FA001-AC4F-418D-AE19-62706E023703}">
                      <ahyp:hlinkClr xmlns:ahyp="http://schemas.microsoft.com/office/drawing/2018/hyperlinkcolor" val="tx"/>
                    </a:ext>
                  </a:extLst>
                </a:hlinkClick>
              </a:rPr>
              <a:t>India</a:t>
            </a:r>
            <a:r>
              <a:rPr lang="en" sz="1250">
                <a:solidFill>
                  <a:srgbClr val="444444"/>
                </a:solidFill>
                <a:highlight>
                  <a:srgbClr val="FFFFFF"/>
                </a:highlight>
              </a:rPr>
              <a:t>: (GDP: 2.71 trillion)</a:t>
            </a:r>
            <a:endParaRPr sz="1250">
              <a:solidFill>
                <a:srgbClr val="444444"/>
              </a:solidFill>
              <a:highlight>
                <a:srgbClr val="FFFFFF"/>
              </a:highlight>
            </a:endParaRPr>
          </a:p>
          <a:p>
            <a:pPr marL="457200" lvl="0" indent="-311150" algn="l" rtl="0">
              <a:spcBef>
                <a:spcPts val="0"/>
              </a:spcBef>
              <a:spcAft>
                <a:spcPts val="0"/>
              </a:spcAft>
              <a:buClr>
                <a:srgbClr val="444444"/>
              </a:buClr>
              <a:buSzPts val="1300"/>
              <a:buAutoNum type="arabicPeriod"/>
            </a:pPr>
            <a:r>
              <a:rPr lang="en" sz="1250" u="sng">
                <a:solidFill>
                  <a:srgbClr val="337AB7"/>
                </a:solidFill>
                <a:highlight>
                  <a:srgbClr val="FFFFFF"/>
                </a:highlight>
                <a:hlinkClick r:id="rId7">
                  <a:extLst>
                    <a:ext uri="{A12FA001-AC4F-418D-AE19-62706E023703}">
                      <ahyp:hlinkClr xmlns:ahyp="http://schemas.microsoft.com/office/drawing/2018/hyperlinkcolor" val="tx"/>
                    </a:ext>
                  </a:extLst>
                </a:hlinkClick>
              </a:rPr>
              <a:t>Italy</a:t>
            </a:r>
            <a:r>
              <a:rPr lang="en" sz="1250">
                <a:solidFill>
                  <a:srgbClr val="444444"/>
                </a:solidFill>
                <a:highlight>
                  <a:srgbClr val="FFFFFF"/>
                </a:highlight>
              </a:rPr>
              <a:t>: (GDP: 1.88 trillion)</a:t>
            </a:r>
            <a:endParaRPr sz="1250">
              <a:solidFill>
                <a:srgbClr val="444444"/>
              </a:solidFill>
              <a:highlight>
                <a:srgbClr val="FFFFFF"/>
              </a:highlight>
            </a:endParaRPr>
          </a:p>
          <a:p>
            <a:pPr marL="457200" lvl="0" indent="-311150" algn="l" rtl="0">
              <a:spcBef>
                <a:spcPts val="0"/>
              </a:spcBef>
              <a:spcAft>
                <a:spcPts val="0"/>
              </a:spcAft>
              <a:buClr>
                <a:srgbClr val="444444"/>
              </a:buClr>
              <a:buSzPts val="1300"/>
              <a:buAutoNum type="arabicPeriod"/>
            </a:pPr>
            <a:r>
              <a:rPr lang="en" sz="1250" u="sng">
                <a:solidFill>
                  <a:srgbClr val="337AB7"/>
                </a:solidFill>
                <a:highlight>
                  <a:srgbClr val="FFFFFF"/>
                </a:highlight>
                <a:hlinkClick r:id="rId8">
                  <a:extLst>
                    <a:ext uri="{A12FA001-AC4F-418D-AE19-62706E023703}">
                      <ahyp:hlinkClr xmlns:ahyp="http://schemas.microsoft.com/office/drawing/2018/hyperlinkcolor" val="tx"/>
                    </a:ext>
                  </a:extLst>
                </a:hlinkClick>
              </a:rPr>
              <a:t>Brazil</a:t>
            </a:r>
            <a:r>
              <a:rPr lang="en" sz="1250">
                <a:solidFill>
                  <a:srgbClr val="444444"/>
                </a:solidFill>
                <a:highlight>
                  <a:srgbClr val="FFFFFF"/>
                </a:highlight>
              </a:rPr>
              <a:t>: (GDP: 1.43 trillion)</a:t>
            </a:r>
            <a:endParaRPr sz="1250">
              <a:solidFill>
                <a:srgbClr val="444444"/>
              </a:solidFill>
              <a:highlight>
                <a:srgbClr val="FFFFFF"/>
              </a:highlight>
            </a:endParaRPr>
          </a:p>
          <a:p>
            <a:pPr marL="457200" lvl="0" indent="-311150" algn="l" rtl="0">
              <a:spcBef>
                <a:spcPts val="0"/>
              </a:spcBef>
              <a:spcAft>
                <a:spcPts val="0"/>
              </a:spcAft>
              <a:buClr>
                <a:srgbClr val="444444"/>
              </a:buClr>
              <a:buSzPts val="1300"/>
              <a:buAutoNum type="arabicPeriod"/>
            </a:pPr>
            <a:r>
              <a:rPr lang="en" sz="1250">
                <a:solidFill>
                  <a:srgbClr val="444444"/>
                </a:solidFill>
                <a:highlight>
                  <a:srgbClr val="FFFFFF"/>
                </a:highlight>
              </a:rPr>
              <a:t>Canada: (GDP: 1.64 trillion)</a:t>
            </a:r>
            <a:endParaRPr sz="1250">
              <a:solidFill>
                <a:srgbClr val="444444"/>
              </a:solidFill>
              <a:highlight>
                <a:srgbClr val="FFFFFF"/>
              </a:highlight>
            </a:endParaRPr>
          </a:p>
          <a:p>
            <a:pPr marL="0" lvl="0" indent="0" algn="l" rtl="0">
              <a:spcBef>
                <a:spcPts val="1200"/>
              </a:spcBef>
              <a:spcAft>
                <a:spcPts val="12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None/>
            </a:pPr>
            <a:r>
              <a:rPr lang="en" sz="2150" u="sng">
                <a:solidFill>
                  <a:srgbClr val="FFC000"/>
                </a:solidFill>
                <a:highlight>
                  <a:srgbClr val="FFFFFF"/>
                </a:highlight>
              </a:rPr>
              <a:t>GDP Growth Rate </a:t>
            </a:r>
            <a:r>
              <a:rPr lang="en" sz="1444"/>
              <a:t>(%) </a:t>
            </a:r>
            <a:r>
              <a:rPr lang="en" sz="1372">
                <a:highlight>
                  <a:srgbClr val="FFFFFF"/>
                </a:highlight>
              </a:rPr>
              <a:t>In comparison, Covid-19 impact on </a:t>
            </a:r>
            <a:r>
              <a:rPr lang="en" sz="1372"/>
              <a:t>GDP on the Global Economy can also be illustrated by the GDP growth rate and it is illustrated as follows:</a:t>
            </a:r>
            <a:endParaRPr sz="1372"/>
          </a:p>
          <a:p>
            <a:pPr marL="0" lvl="0" indent="0" algn="l" rtl="0">
              <a:lnSpc>
                <a:spcPct val="115000"/>
              </a:lnSpc>
              <a:spcBef>
                <a:spcPts val="1200"/>
              </a:spcBef>
              <a:spcAft>
                <a:spcPts val="0"/>
              </a:spcAft>
              <a:buNone/>
            </a:pPr>
            <a:endParaRPr sz="1444"/>
          </a:p>
          <a:p>
            <a:pPr marL="0" lvl="0" indent="0" algn="l" rtl="0">
              <a:lnSpc>
                <a:spcPct val="115000"/>
              </a:lnSpc>
              <a:spcBef>
                <a:spcPts val="1200"/>
              </a:spcBef>
              <a:spcAft>
                <a:spcPts val="0"/>
              </a:spcAft>
              <a:buClr>
                <a:schemeClr val="dk1"/>
              </a:buClr>
              <a:buSzPct val="76154"/>
              <a:buFont typeface="Arial"/>
              <a:buNone/>
            </a:pPr>
            <a:endParaRPr sz="1444"/>
          </a:p>
          <a:p>
            <a:pPr marL="0" lvl="0" indent="0" algn="l" rtl="0">
              <a:spcBef>
                <a:spcPts val="1200"/>
              </a:spcBef>
              <a:spcAft>
                <a:spcPts val="0"/>
              </a:spcAft>
              <a:buNone/>
            </a:pPr>
            <a:endParaRPr/>
          </a:p>
        </p:txBody>
      </p:sp>
      <p:sp>
        <p:nvSpPr>
          <p:cNvPr id="177" name="Google Shape;177;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endParaRPr sz="1150">
              <a:solidFill>
                <a:srgbClr val="00B050"/>
              </a:solidFill>
            </a:endParaRPr>
          </a:p>
          <a:p>
            <a:pPr marL="0" lvl="0" indent="0" algn="l" rtl="0">
              <a:spcBef>
                <a:spcPts val="1200"/>
              </a:spcBef>
              <a:spcAft>
                <a:spcPts val="1200"/>
              </a:spcAft>
              <a:buNone/>
            </a:pPr>
            <a:endParaRPr/>
          </a:p>
        </p:txBody>
      </p:sp>
      <p:pic>
        <p:nvPicPr>
          <p:cNvPr id="178" name="Google Shape;178;p31"/>
          <p:cNvPicPr preferRelativeResize="0"/>
          <p:nvPr/>
        </p:nvPicPr>
        <p:blipFill>
          <a:blip r:embed="rId3">
            <a:alphaModFix/>
          </a:blip>
          <a:stretch>
            <a:fillRect/>
          </a:stretch>
        </p:blipFill>
        <p:spPr>
          <a:xfrm>
            <a:off x="0" y="1306575"/>
            <a:ext cx="9081627" cy="38369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2" name="Google Shape;62;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3" name="Google Shape;63;p1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Clr>
                <a:schemeClr val="dk1"/>
              </a:buClr>
              <a:buSzPct val="53950"/>
              <a:buFont typeface="Arial"/>
              <a:buNone/>
            </a:pPr>
            <a:r>
              <a:rPr lang="en" sz="2038" u="sng">
                <a:solidFill>
                  <a:srgbClr val="FFC000"/>
                </a:solidFill>
              </a:rPr>
              <a:t>Inflation Rate </a:t>
            </a:r>
            <a:r>
              <a:rPr lang="en" sz="1000"/>
              <a:t>(%)</a:t>
            </a:r>
            <a:endParaRPr sz="2038" u="sng"/>
          </a:p>
          <a:p>
            <a:pPr marL="0" lvl="0" indent="0" algn="l" rtl="0">
              <a:spcBef>
                <a:spcPts val="1200"/>
              </a:spcBef>
              <a:spcAft>
                <a:spcPts val="0"/>
              </a:spcAft>
              <a:buNone/>
            </a:pPr>
            <a:endParaRPr/>
          </a:p>
        </p:txBody>
      </p:sp>
      <p:sp>
        <p:nvSpPr>
          <p:cNvPr id="184" name="Google Shape;184;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850">
                <a:solidFill>
                  <a:schemeClr val="dk1"/>
                </a:solidFill>
              </a:rPr>
              <a:t>Inflation is the rate at which the value of a currency is falling and consequently, the general level of prices for goods and services is rising.</a:t>
            </a:r>
            <a:endParaRPr sz="1850">
              <a:solidFill>
                <a:schemeClr val="dk1"/>
              </a:solidFill>
            </a:endParaRPr>
          </a:p>
          <a:p>
            <a:pPr marL="0" lvl="0" indent="0" algn="l" rtl="0">
              <a:spcBef>
                <a:spcPts val="1200"/>
              </a:spcBef>
              <a:spcAft>
                <a:spcPts val="0"/>
              </a:spcAft>
              <a:buNone/>
            </a:pPr>
            <a:endParaRPr sz="1850">
              <a:solidFill>
                <a:schemeClr val="dk1"/>
              </a:solidFill>
            </a:endParaRPr>
          </a:p>
          <a:p>
            <a:pPr marL="0" lvl="0" indent="0" algn="l" rtl="0">
              <a:spcBef>
                <a:spcPts val="1200"/>
              </a:spcBef>
              <a:spcAft>
                <a:spcPts val="0"/>
              </a:spcAft>
              <a:buClr>
                <a:schemeClr val="dk1"/>
              </a:buClr>
              <a:buSzPts val="1100"/>
              <a:buFont typeface="Arial"/>
              <a:buNone/>
            </a:pPr>
            <a:endParaRPr sz="185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311700" y="41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u="sng">
                <a:solidFill>
                  <a:srgbClr val="FFC000"/>
                </a:solidFill>
              </a:rPr>
              <a:t>Inflation Chart</a:t>
            </a:r>
            <a:endParaRPr sz="2020" u="sng">
              <a:solidFill>
                <a:srgbClr val="FFC000"/>
              </a:solidFill>
            </a:endParaRPr>
          </a:p>
        </p:txBody>
      </p:sp>
      <p:sp>
        <p:nvSpPr>
          <p:cNvPr id="190" name="Google Shape;190;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1" name="Google Shape;191;p33"/>
          <p:cNvPicPr preferRelativeResize="0"/>
          <p:nvPr/>
        </p:nvPicPr>
        <p:blipFill>
          <a:blip r:embed="rId3">
            <a:alphaModFix/>
          </a:blip>
          <a:stretch>
            <a:fillRect/>
          </a:stretch>
        </p:blipFill>
        <p:spPr>
          <a:xfrm>
            <a:off x="0" y="1104150"/>
            <a:ext cx="9143998" cy="40393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Clr>
                <a:schemeClr val="dk1"/>
              </a:buClr>
              <a:buSzPct val="53950"/>
              <a:buFont typeface="Arial"/>
              <a:buNone/>
            </a:pPr>
            <a:r>
              <a:rPr lang="en" sz="2038" u="sng">
                <a:solidFill>
                  <a:srgbClr val="FFC000"/>
                </a:solidFill>
                <a:highlight>
                  <a:srgbClr val="FFFFFF"/>
                </a:highlight>
              </a:rPr>
              <a:t>GDP per Capita </a:t>
            </a:r>
            <a:r>
              <a:rPr lang="en" sz="1000"/>
              <a:t>(In U.S. dollars)</a:t>
            </a:r>
            <a:endParaRPr sz="1000"/>
          </a:p>
          <a:p>
            <a:pPr marL="0" lvl="0" indent="0" algn="l" rtl="0">
              <a:spcBef>
                <a:spcPts val="1200"/>
              </a:spcBef>
              <a:spcAft>
                <a:spcPts val="0"/>
              </a:spcAft>
              <a:buNone/>
            </a:pPr>
            <a:endParaRPr/>
          </a:p>
        </p:txBody>
      </p:sp>
      <p:sp>
        <p:nvSpPr>
          <p:cNvPr id="197" name="Google Shape;19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 sz="1550">
                <a:solidFill>
                  <a:schemeClr val="dk1"/>
                </a:solidFill>
                <a:highlight>
                  <a:srgbClr val="FFFFFF"/>
                </a:highlight>
              </a:rPr>
              <a:t>Another noticeable measure of the coronavirus’ impact on the global economy is the GDP per Capita.</a:t>
            </a:r>
            <a:endParaRPr sz="1550">
              <a:solidFill>
                <a:schemeClr val="dk1"/>
              </a:solidFill>
              <a:highlight>
                <a:srgbClr val="FFFFFF"/>
              </a:highlight>
            </a:endParaRPr>
          </a:p>
          <a:p>
            <a:pPr marL="0" lvl="0" indent="0" algn="just" rtl="0">
              <a:spcBef>
                <a:spcPts val="1200"/>
              </a:spcBef>
              <a:spcAft>
                <a:spcPts val="0"/>
              </a:spcAft>
              <a:buClr>
                <a:schemeClr val="dk1"/>
              </a:buClr>
              <a:buSzPts val="1100"/>
              <a:buFont typeface="Arial"/>
              <a:buNone/>
            </a:pPr>
            <a:r>
              <a:rPr lang="en" sz="1550">
                <a:solidFill>
                  <a:schemeClr val="dk1"/>
                </a:solidFill>
                <a:highlight>
                  <a:srgbClr val="FFFFFF"/>
                </a:highlight>
              </a:rPr>
              <a:t>The gross domestic product per capita, or GDP per capita, is a measure of a country's economic output that accounts for its number of people. It divides the country's gross domestic product by its total population.</a:t>
            </a:r>
            <a:endParaRPr sz="1550">
              <a:solidFill>
                <a:schemeClr val="dk1"/>
              </a:solidFill>
              <a:highlight>
                <a:srgbClr val="FFFFFF"/>
              </a:highlight>
            </a:endParaRPr>
          </a:p>
          <a:p>
            <a:pPr marL="0" lvl="0" indent="0" algn="l" rtl="0">
              <a:spcBef>
                <a:spcPts val="600"/>
              </a:spcBef>
              <a:spcAft>
                <a:spcPts val="12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Clr>
                <a:schemeClr val="dk1"/>
              </a:buClr>
              <a:buSzPct val="53950"/>
              <a:buFont typeface="Arial"/>
              <a:buNone/>
            </a:pPr>
            <a:r>
              <a:rPr lang="en" sz="2038" u="sng">
                <a:solidFill>
                  <a:srgbClr val="FFC000"/>
                </a:solidFill>
              </a:rPr>
              <a:t>Countries GDP per Capita Chart</a:t>
            </a:r>
            <a:endParaRPr sz="2038" u="sng">
              <a:solidFill>
                <a:srgbClr val="FFC000"/>
              </a:solidFill>
            </a:endParaRPr>
          </a:p>
          <a:p>
            <a:pPr marL="0" lvl="0" indent="0" algn="l" rtl="0">
              <a:spcBef>
                <a:spcPts val="1200"/>
              </a:spcBef>
              <a:spcAft>
                <a:spcPts val="0"/>
              </a:spcAft>
              <a:buNone/>
            </a:pPr>
            <a:endParaRPr/>
          </a:p>
        </p:txBody>
      </p:sp>
      <p:sp>
        <p:nvSpPr>
          <p:cNvPr id="203" name="Google Shape;203;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4" name="Google Shape;204;p35"/>
          <p:cNvPicPr preferRelativeResize="0"/>
          <p:nvPr/>
        </p:nvPicPr>
        <p:blipFill>
          <a:blip r:embed="rId3">
            <a:alphaModFix/>
          </a:blip>
          <a:stretch>
            <a:fillRect/>
          </a:stretch>
        </p:blipFill>
        <p:spPr>
          <a:xfrm>
            <a:off x="139150" y="1017725"/>
            <a:ext cx="8865698" cy="4125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Clr>
                <a:schemeClr val="dk1"/>
              </a:buClr>
              <a:buSzPct val="53950"/>
              <a:buFont typeface="Arial"/>
              <a:buNone/>
            </a:pPr>
            <a:r>
              <a:rPr lang="en" sz="2038" u="sng">
                <a:solidFill>
                  <a:srgbClr val="FFC000"/>
                </a:solidFill>
                <a:highlight>
                  <a:srgbClr val="F9F9F9"/>
                </a:highlight>
              </a:rPr>
              <a:t>Employment rate </a:t>
            </a:r>
            <a:r>
              <a:rPr lang="en" sz="1000"/>
              <a:t>(%)</a:t>
            </a:r>
            <a:endParaRPr sz="1000"/>
          </a:p>
          <a:p>
            <a:pPr marL="0" lvl="0" indent="0" algn="l" rtl="0">
              <a:spcBef>
                <a:spcPts val="1200"/>
              </a:spcBef>
              <a:spcAft>
                <a:spcPts val="0"/>
              </a:spcAft>
              <a:buNone/>
            </a:pPr>
            <a:endParaRPr/>
          </a:p>
        </p:txBody>
      </p:sp>
      <p:sp>
        <p:nvSpPr>
          <p:cNvPr id="210" name="Google Shape;210;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750">
                <a:solidFill>
                  <a:srgbClr val="494444"/>
                </a:solidFill>
                <a:highlight>
                  <a:srgbClr val="FFFFFF"/>
                </a:highlight>
              </a:rPr>
              <a:t>The unemployed are people of working age who are without work, are available for work, and have taken specific steps to find work. The uniform application of this definition results in estimates of unemployment rates that are more internationally comparable than estimates based on national definitions of unemployment. This indicator is measured in numbers of unemployed people as a percentage of the labour force, and it is seasonally adjusted. The labour force is defined as the total number of unemployed people plus those in employment.</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720" u="sng">
                <a:solidFill>
                  <a:srgbClr val="FFC000"/>
                </a:solidFill>
              </a:rPr>
              <a:t>Covid-19 Impact on Global Employment: Chart</a:t>
            </a:r>
            <a:endParaRPr sz="1620" u="sng">
              <a:solidFill>
                <a:srgbClr val="FFC000"/>
              </a:solidFill>
            </a:endParaRPr>
          </a:p>
        </p:txBody>
      </p:sp>
      <p:sp>
        <p:nvSpPr>
          <p:cNvPr id="216" name="Google Shape;216;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7" name="Google Shape;217;p37"/>
          <p:cNvPicPr preferRelativeResize="0"/>
          <p:nvPr/>
        </p:nvPicPr>
        <p:blipFill>
          <a:blip r:embed="rId3">
            <a:alphaModFix/>
          </a:blip>
          <a:stretch>
            <a:fillRect/>
          </a:stretch>
        </p:blipFill>
        <p:spPr>
          <a:xfrm>
            <a:off x="311700" y="1152475"/>
            <a:ext cx="8520599" cy="3871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C000"/>
                </a:solidFill>
              </a:rPr>
              <a:t>Postmortem</a:t>
            </a:r>
            <a:endParaRPr>
              <a:solidFill>
                <a:srgbClr val="FFC000"/>
              </a:solidFill>
            </a:endParaRPr>
          </a:p>
        </p:txBody>
      </p:sp>
      <p:sp>
        <p:nvSpPr>
          <p:cNvPr id="223" name="Google Shape;223;p38"/>
          <p:cNvSpPr txBox="1">
            <a:spLocks noGrp="1"/>
          </p:cNvSpPr>
          <p:nvPr>
            <p:ph type="body" idx="1"/>
          </p:nvPr>
        </p:nvSpPr>
        <p:spPr>
          <a:xfrm>
            <a:off x="311700" y="1219475"/>
            <a:ext cx="8520600" cy="296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Lack of data from countries</a:t>
            </a:r>
            <a:endParaRPr/>
          </a:p>
          <a:p>
            <a:pPr marL="457200" lvl="0" indent="-342900" algn="l" rtl="0">
              <a:spcBef>
                <a:spcPts val="0"/>
              </a:spcBef>
              <a:spcAft>
                <a:spcPts val="0"/>
              </a:spcAft>
              <a:buSzPts val="1800"/>
              <a:buChar char="●"/>
            </a:pPr>
            <a:r>
              <a:rPr lang="en"/>
              <a:t>A big question we really wanted answered was:</a:t>
            </a:r>
            <a:endParaRPr/>
          </a:p>
          <a:p>
            <a:pPr marL="914400" lvl="1" indent="-317500" algn="l" rtl="0">
              <a:spcBef>
                <a:spcPts val="0"/>
              </a:spcBef>
              <a:spcAft>
                <a:spcPts val="0"/>
              </a:spcAft>
              <a:buSzPts val="1400"/>
              <a:buChar char="○"/>
            </a:pPr>
            <a:r>
              <a:rPr lang="en"/>
              <a:t>How did Covid-19 affect the emergence of new technologies and what has been adopted to combat the virus?</a:t>
            </a:r>
            <a:endParaRPr/>
          </a:p>
          <a:p>
            <a:pPr marL="914400" lvl="1" indent="-317500" algn="l" rtl="0">
              <a:spcBef>
                <a:spcPts val="0"/>
              </a:spcBef>
              <a:spcAft>
                <a:spcPts val="0"/>
              </a:spcAft>
              <a:buSzPts val="1400"/>
              <a:buChar char="○"/>
            </a:pPr>
            <a:r>
              <a:rPr lang="en"/>
              <a:t>Scarce datasets</a:t>
            </a:r>
            <a:endParaRPr/>
          </a:p>
          <a:p>
            <a:pPr marL="914400" lvl="1" indent="-317500" algn="l" rtl="0">
              <a:spcBef>
                <a:spcPts val="0"/>
              </a:spcBef>
              <a:spcAft>
                <a:spcPts val="0"/>
              </a:spcAft>
              <a:buSzPts val="1400"/>
              <a:buChar char="○"/>
            </a:pPr>
            <a:r>
              <a:rPr lang="en"/>
              <a:t>With more time, we can research individual technologies and come up with our own dataset to find relationships.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body" idx="1"/>
          </p:nvPr>
        </p:nvSpPr>
        <p:spPr>
          <a:xfrm>
            <a:off x="311700" y="1172882"/>
            <a:ext cx="47154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Covid-19 has stifled global economies since the beginning of 2020. Cases rose to insurmountable levels at a rapid pace and economies were forced to shut down in the efforts to control the spread of the virus. </a:t>
            </a:r>
            <a:endParaRPr/>
          </a:p>
          <a:p>
            <a:pPr marL="0" lvl="0" indent="0" algn="l" rtl="0">
              <a:spcBef>
                <a:spcPts val="1200"/>
              </a:spcBef>
              <a:spcAft>
                <a:spcPts val="0"/>
              </a:spcAft>
              <a:buNone/>
            </a:pPr>
            <a:r>
              <a:rPr lang="en"/>
              <a:t>This lead the team to discuss and ask how the pandemic has affected a country’s mobility and GDP. </a:t>
            </a:r>
            <a:endParaRPr/>
          </a:p>
          <a:p>
            <a:pPr marL="0" lvl="0" indent="0" algn="l" rtl="0">
              <a:spcBef>
                <a:spcPts val="1200"/>
              </a:spcBef>
              <a:spcAft>
                <a:spcPts val="1200"/>
              </a:spcAft>
              <a:buNone/>
            </a:pPr>
            <a:endParaRPr/>
          </a:p>
        </p:txBody>
      </p:sp>
      <p:pic>
        <p:nvPicPr>
          <p:cNvPr id="69" name="Google Shape;69;p15"/>
          <p:cNvPicPr preferRelativeResize="0"/>
          <p:nvPr/>
        </p:nvPicPr>
        <p:blipFill>
          <a:blip r:embed="rId3">
            <a:alphaModFix/>
          </a:blip>
          <a:stretch>
            <a:fillRect/>
          </a:stretch>
        </p:blipFill>
        <p:spPr>
          <a:xfrm>
            <a:off x="5027100" y="124232"/>
            <a:ext cx="3969125" cy="2226393"/>
          </a:xfrm>
          <a:prstGeom prst="rect">
            <a:avLst/>
          </a:prstGeom>
          <a:noFill/>
          <a:ln>
            <a:noFill/>
          </a:ln>
        </p:spPr>
      </p:pic>
      <p:pic>
        <p:nvPicPr>
          <p:cNvPr id="70" name="Google Shape;70;p15"/>
          <p:cNvPicPr preferRelativeResize="0"/>
          <p:nvPr/>
        </p:nvPicPr>
        <p:blipFill>
          <a:blip r:embed="rId4">
            <a:alphaModFix/>
          </a:blip>
          <a:stretch>
            <a:fillRect/>
          </a:stretch>
        </p:blipFill>
        <p:spPr>
          <a:xfrm>
            <a:off x="5027101" y="2571750"/>
            <a:ext cx="3969126" cy="235086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C000"/>
                </a:solidFill>
              </a:rPr>
              <a:t>Questions</a:t>
            </a:r>
            <a:endParaRPr>
              <a:solidFill>
                <a:srgbClr val="FFC000"/>
              </a:solidFill>
            </a:endParaRPr>
          </a:p>
        </p:txBody>
      </p:sp>
      <p:sp>
        <p:nvSpPr>
          <p:cNvPr id="76" name="Google Shape;76;p16"/>
          <p:cNvSpPr txBox="1">
            <a:spLocks noGrp="1"/>
          </p:cNvSpPr>
          <p:nvPr>
            <p:ph type="body" idx="1"/>
          </p:nvPr>
        </p:nvSpPr>
        <p:spPr>
          <a:xfrm>
            <a:off x="311700" y="1017725"/>
            <a:ext cx="8520600" cy="572700"/>
          </a:xfrm>
          <a:prstGeom prst="rect">
            <a:avLst/>
          </a:prstGeom>
        </p:spPr>
        <p:txBody>
          <a:bodyPr spcFirstLastPara="1" wrap="square" lIns="91425" tIns="91425" rIns="91425" bIns="91425" anchor="t" anchorCtr="0">
            <a:normAutofit fontScale="77500"/>
          </a:bodyPr>
          <a:lstStyle/>
          <a:p>
            <a:pPr marL="0" lvl="0" indent="0" algn="l" rtl="0">
              <a:spcBef>
                <a:spcPts val="0"/>
              </a:spcBef>
              <a:spcAft>
                <a:spcPts val="1200"/>
              </a:spcAft>
              <a:buNone/>
            </a:pPr>
            <a:r>
              <a:rPr lang="en" b="1">
                <a:solidFill>
                  <a:schemeClr val="dk1"/>
                </a:solidFill>
              </a:rPr>
              <a:t>How do the countries compare in regards to Covid-19 cases, related deaths and vaccination?</a:t>
            </a:r>
            <a:endParaRPr b="1">
              <a:solidFill>
                <a:schemeClr val="dk1"/>
              </a:solidFill>
            </a:endParaRPr>
          </a:p>
        </p:txBody>
      </p:sp>
      <p:sp>
        <p:nvSpPr>
          <p:cNvPr id="77" name="Google Shape;77;p16"/>
          <p:cNvSpPr txBox="1"/>
          <p:nvPr/>
        </p:nvSpPr>
        <p:spPr>
          <a:xfrm>
            <a:off x="311700" y="1335513"/>
            <a:ext cx="8520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To figure out the effects of the pandemic, we needed a case count that can be referenced. We believe that knowing each country’s case numbers can help find correlations to the changes in an economy. Also, the case numbers can help us understand, if the citizens of the country are more willing to take the vaccine if the cases are higher.</a:t>
            </a:r>
            <a:endParaRPr/>
          </a:p>
        </p:txBody>
      </p:sp>
      <p:sp>
        <p:nvSpPr>
          <p:cNvPr id="78" name="Google Shape;78;p16"/>
          <p:cNvSpPr txBox="1"/>
          <p:nvPr/>
        </p:nvSpPr>
        <p:spPr>
          <a:xfrm>
            <a:off x="311699" y="2283750"/>
            <a:ext cx="852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How has the pandemic affected us in terms of mobility?</a:t>
            </a:r>
            <a:endParaRPr b="1"/>
          </a:p>
        </p:txBody>
      </p:sp>
      <p:sp>
        <p:nvSpPr>
          <p:cNvPr id="79" name="Google Shape;79;p16"/>
          <p:cNvSpPr txBox="1"/>
          <p:nvPr/>
        </p:nvSpPr>
        <p:spPr>
          <a:xfrm>
            <a:off x="311691" y="3377268"/>
            <a:ext cx="600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How has Covid-19 affected the labour force and a country’s GDP?</a:t>
            </a:r>
            <a:endParaRPr b="1"/>
          </a:p>
        </p:txBody>
      </p:sp>
      <p:sp>
        <p:nvSpPr>
          <p:cNvPr id="80" name="Google Shape;80;p16"/>
          <p:cNvSpPr txBox="1"/>
          <p:nvPr/>
        </p:nvSpPr>
        <p:spPr>
          <a:xfrm>
            <a:off x="311700" y="3686175"/>
            <a:ext cx="8170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How has Covid-19 affect the global economy, and how were specific global measures impacted. The data showed that there were significant declines in Global GDP during 2020, however the reason for the decline could not be adequately determined without sufficient research and available data. It was also significantly necessary to analyze the effects of covid on the labour force since mobility was affected by the pandemic.</a:t>
            </a:r>
            <a:endParaRPr/>
          </a:p>
        </p:txBody>
      </p:sp>
      <p:sp>
        <p:nvSpPr>
          <p:cNvPr id="81" name="Google Shape;81;p16"/>
          <p:cNvSpPr txBox="1"/>
          <p:nvPr/>
        </p:nvSpPr>
        <p:spPr>
          <a:xfrm>
            <a:off x="311700" y="2571750"/>
            <a:ext cx="8520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To further discuss the impact of the pandemic towards the changes in day-to-day human activities and how it might impact the economy, we extracted informations in several industries that we believe plays a big role in a country’s GDP.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u="sng">
                <a:solidFill>
                  <a:srgbClr val="FFC000"/>
                </a:solidFill>
              </a:rPr>
              <a:t>The Data</a:t>
            </a:r>
            <a:endParaRPr sz="2320" u="sng">
              <a:solidFill>
                <a:srgbClr val="FFC000"/>
              </a:solidFill>
            </a:endParaRPr>
          </a:p>
        </p:txBody>
      </p:sp>
      <p:sp>
        <p:nvSpPr>
          <p:cNvPr id="87" name="Google Shape;87;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data used throughout the project consisted of:</a:t>
            </a:r>
            <a:endParaRPr/>
          </a:p>
          <a:p>
            <a:pPr marL="457200" lvl="0" indent="-342900" algn="l" rtl="0">
              <a:spcBef>
                <a:spcPts val="1200"/>
              </a:spcBef>
              <a:spcAft>
                <a:spcPts val="0"/>
              </a:spcAft>
              <a:buSzPts val="1800"/>
              <a:buChar char="●"/>
            </a:pPr>
            <a:r>
              <a:rPr lang="en"/>
              <a:t>Data on the number of cases, deaths, and vaccinations</a:t>
            </a:r>
            <a:endParaRPr/>
          </a:p>
          <a:p>
            <a:pPr marL="457200" lvl="0" indent="-342900" algn="l" rtl="0">
              <a:spcBef>
                <a:spcPts val="0"/>
              </a:spcBef>
              <a:spcAft>
                <a:spcPts val="0"/>
              </a:spcAft>
              <a:buSzPts val="1800"/>
              <a:buChar char="●"/>
            </a:pPr>
            <a:r>
              <a:rPr lang="en"/>
              <a:t>Latitude and Longitude</a:t>
            </a:r>
            <a:endParaRPr/>
          </a:p>
          <a:p>
            <a:pPr marL="457200" lvl="0" indent="-342900" algn="l" rtl="0">
              <a:spcBef>
                <a:spcPts val="0"/>
              </a:spcBef>
              <a:spcAft>
                <a:spcPts val="0"/>
              </a:spcAft>
              <a:buSzPts val="1800"/>
              <a:buChar char="●"/>
            </a:pPr>
            <a:r>
              <a:rPr lang="en"/>
              <a:t>Data on the mobility activities of a country’s citizens</a:t>
            </a:r>
            <a:endParaRPr/>
          </a:p>
          <a:p>
            <a:pPr marL="914400" lvl="1" indent="-317500" algn="l" rtl="0">
              <a:spcBef>
                <a:spcPts val="0"/>
              </a:spcBef>
              <a:spcAft>
                <a:spcPts val="0"/>
              </a:spcAft>
              <a:buSzPts val="1400"/>
              <a:buChar char="○"/>
            </a:pPr>
            <a:r>
              <a:rPr lang="en"/>
              <a:t>Retail and Recreation, Groceries, Pharmacies, Workplaces, Transit Stations, and Driving</a:t>
            </a:r>
            <a:endParaRPr/>
          </a:p>
          <a:p>
            <a:pPr marL="457200" lvl="0" indent="-342900" algn="l" rtl="0">
              <a:spcBef>
                <a:spcPts val="0"/>
              </a:spcBef>
              <a:spcAft>
                <a:spcPts val="0"/>
              </a:spcAft>
              <a:buSzPts val="1800"/>
              <a:buChar char="●"/>
            </a:pPr>
            <a:r>
              <a:rPr lang="en"/>
              <a:t>Data on a country’s change of GDP</a:t>
            </a:r>
            <a:endParaRPr/>
          </a:p>
          <a:p>
            <a:pPr marL="457200" lvl="0" indent="-342900" algn="l" rtl="0">
              <a:spcBef>
                <a:spcPts val="0"/>
              </a:spcBef>
              <a:spcAft>
                <a:spcPts val="0"/>
              </a:spcAft>
              <a:buSzPts val="1800"/>
              <a:buChar char="●"/>
            </a:pPr>
            <a:r>
              <a:rPr lang="en"/>
              <a:t>Data on Employment Rates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u="sng">
                <a:solidFill>
                  <a:srgbClr val="FFC000"/>
                </a:solidFill>
              </a:rPr>
              <a:t>Data Cleanup and Exploration</a:t>
            </a:r>
            <a:endParaRPr sz="2320" u="sng">
              <a:solidFill>
                <a:srgbClr val="FFC000"/>
              </a:solidFill>
            </a:endParaRPr>
          </a:p>
        </p:txBody>
      </p:sp>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u="sng"/>
              <a:t>Cases Dataset</a:t>
            </a:r>
            <a:endParaRPr b="1" u="sng"/>
          </a:p>
          <a:p>
            <a:pPr marL="457200" lvl="0" indent="-342900" algn="l" rtl="0">
              <a:spcBef>
                <a:spcPts val="1200"/>
              </a:spcBef>
              <a:spcAft>
                <a:spcPts val="0"/>
              </a:spcAft>
              <a:buSzPts val="1800"/>
              <a:buChar char="●"/>
            </a:pPr>
            <a:r>
              <a:rPr lang="en"/>
              <a:t>Read through the dataset and checked the values of each column</a:t>
            </a:r>
            <a:endParaRPr/>
          </a:p>
          <a:p>
            <a:pPr marL="457200" lvl="0" indent="-342900" algn="l" rtl="0">
              <a:spcBef>
                <a:spcPts val="0"/>
              </a:spcBef>
              <a:spcAft>
                <a:spcPts val="0"/>
              </a:spcAft>
              <a:buSzPts val="1800"/>
              <a:buChar char="●"/>
            </a:pPr>
            <a:r>
              <a:rPr lang="en"/>
              <a:t>Original dataset had 40+ columns. </a:t>
            </a:r>
            <a:endParaRPr/>
          </a:p>
          <a:p>
            <a:pPr marL="457200" lvl="0" indent="-342900" algn="l" rtl="0">
              <a:spcBef>
                <a:spcPts val="0"/>
              </a:spcBef>
              <a:spcAft>
                <a:spcPts val="0"/>
              </a:spcAft>
              <a:buSzPts val="1800"/>
              <a:buChar char="●"/>
            </a:pPr>
            <a:r>
              <a:rPr lang="en"/>
              <a:t>Decided which columns to use</a:t>
            </a:r>
            <a:endParaRPr/>
          </a:p>
          <a:p>
            <a:pPr marL="457200" lvl="0" indent="-342900" algn="l" rtl="0">
              <a:spcBef>
                <a:spcPts val="0"/>
              </a:spcBef>
              <a:spcAft>
                <a:spcPts val="0"/>
              </a:spcAft>
              <a:buSzPts val="1800"/>
              <a:buChar char="●"/>
            </a:pPr>
            <a:r>
              <a:rPr lang="en"/>
              <a:t>Datasets contained irrelevant information and columns had to be dropped</a:t>
            </a:r>
            <a:endParaRPr/>
          </a:p>
          <a:p>
            <a:pPr marL="457200" lvl="0" indent="-342900" algn="l" rtl="0">
              <a:spcBef>
                <a:spcPts val="0"/>
              </a:spcBef>
              <a:spcAft>
                <a:spcPts val="0"/>
              </a:spcAft>
              <a:buSzPts val="1800"/>
              <a:buChar char="●"/>
            </a:pPr>
            <a:r>
              <a:rPr lang="en"/>
              <a:t>Certain datasets carried NaNs, kept due to keeping the datasets true to form</a:t>
            </a:r>
            <a:endParaRPr/>
          </a:p>
          <a:p>
            <a:pPr marL="457200" lvl="0" indent="-342900" algn="l" rtl="0">
              <a:spcBef>
                <a:spcPts val="0"/>
              </a:spcBef>
              <a:spcAft>
                <a:spcPts val="0"/>
              </a:spcAft>
              <a:buSzPts val="1800"/>
              <a:buChar char="●"/>
            </a:pPr>
            <a:r>
              <a:rPr lang="en"/>
              <a:t>Columns were grouped to show desired outcomes for plots</a:t>
            </a:r>
            <a:endParaRPr/>
          </a:p>
          <a:p>
            <a:pPr marL="457200" lvl="0" indent="-342900" algn="l" rtl="0">
              <a:spcBef>
                <a:spcPts val="0"/>
              </a:spcBef>
              <a:spcAft>
                <a:spcPts val="0"/>
              </a:spcAft>
              <a:buSzPts val="1800"/>
              <a:buChar char="●"/>
            </a:pPr>
            <a:r>
              <a:rPr lang="en"/>
              <a:t>Datasets were filtered to show a particular set of countries</a:t>
            </a:r>
            <a:endParaRPr/>
          </a:p>
          <a:p>
            <a:pPr marL="457200" lvl="0" indent="-342900" algn="l" rtl="0">
              <a:spcBef>
                <a:spcPts val="0"/>
              </a:spcBef>
              <a:spcAft>
                <a:spcPts val="0"/>
              </a:spcAft>
              <a:buSzPts val="1800"/>
              <a:buChar char="●"/>
            </a:pPr>
            <a:r>
              <a:rPr lang="en"/>
              <a:t>Latitude and longitude dataset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u="sng">
                <a:solidFill>
                  <a:srgbClr val="FFC000"/>
                </a:solidFill>
              </a:rPr>
              <a:t>Data Analysis</a:t>
            </a:r>
            <a:endParaRPr u="sng">
              <a:solidFill>
                <a:srgbClr val="FFC000"/>
              </a:solidFill>
            </a:endParaRPr>
          </a:p>
        </p:txBody>
      </p:sp>
      <p:sp>
        <p:nvSpPr>
          <p:cNvPr id="99" name="Google Shape;99;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b="1"/>
              <a:t>How do the countries compare in regards to Covid-19 cases, related deaths and vaccination?</a:t>
            </a:r>
            <a:endParaRPr sz="1700" b="1"/>
          </a:p>
          <a:p>
            <a:pPr marL="457200" lvl="0" indent="-330200" algn="l" rtl="0">
              <a:spcBef>
                <a:spcPts val="1200"/>
              </a:spcBef>
              <a:spcAft>
                <a:spcPts val="0"/>
              </a:spcAft>
              <a:buSzPts val="1600"/>
              <a:buChar char="●"/>
            </a:pPr>
            <a:r>
              <a:rPr lang="en" sz="1600"/>
              <a:t>Total cases shows 3 countries with the most amount of cases compared to the other 7 countries</a:t>
            </a:r>
            <a:endParaRPr sz="1600"/>
          </a:p>
          <a:p>
            <a:pPr marL="914400" lvl="1" indent="-330200" algn="l" rtl="0">
              <a:spcBef>
                <a:spcPts val="0"/>
              </a:spcBef>
              <a:spcAft>
                <a:spcPts val="0"/>
              </a:spcAft>
              <a:buSzPts val="1600"/>
              <a:buChar char="○"/>
            </a:pPr>
            <a:r>
              <a:rPr lang="en" sz="1600"/>
              <a:t>United States, India, Brazil</a:t>
            </a:r>
            <a:endParaRPr sz="1600"/>
          </a:p>
          <a:p>
            <a:pPr marL="457200" lvl="0" indent="-330200" algn="l" rtl="0">
              <a:spcBef>
                <a:spcPts val="0"/>
              </a:spcBef>
              <a:spcAft>
                <a:spcPts val="0"/>
              </a:spcAft>
              <a:buSzPts val="1600"/>
              <a:buChar char="●"/>
            </a:pPr>
            <a:r>
              <a:rPr lang="en" sz="1600"/>
              <a:t>Citizens were quick to accept the vaccines right at rollout.</a:t>
            </a:r>
            <a:endParaRPr sz="1600"/>
          </a:p>
          <a:p>
            <a:pPr marL="914400" lvl="1" indent="-330200" algn="l" rtl="0">
              <a:spcBef>
                <a:spcPts val="0"/>
              </a:spcBef>
              <a:spcAft>
                <a:spcPts val="0"/>
              </a:spcAft>
              <a:buSzPts val="1600"/>
              <a:buChar char="○"/>
            </a:pPr>
            <a:r>
              <a:rPr lang="en" sz="1600"/>
              <a:t>India’s cases continue to rise</a:t>
            </a:r>
            <a:endParaRPr sz="1600"/>
          </a:p>
          <a:p>
            <a:pPr marL="457200" lvl="0" indent="-330200" algn="l" rtl="0">
              <a:spcBef>
                <a:spcPts val="0"/>
              </a:spcBef>
              <a:spcAft>
                <a:spcPts val="0"/>
              </a:spcAft>
              <a:buSzPts val="1600"/>
              <a:buChar char="●"/>
            </a:pPr>
            <a:r>
              <a:rPr lang="en" sz="1600"/>
              <a:t>The amount of people vaccinated is almost double that of people fully vaccinated</a:t>
            </a:r>
            <a:endParaRPr sz="1600"/>
          </a:p>
          <a:p>
            <a:pPr marL="914400" lvl="1" indent="-330200" algn="l" rtl="0">
              <a:spcBef>
                <a:spcPts val="0"/>
              </a:spcBef>
              <a:spcAft>
                <a:spcPts val="0"/>
              </a:spcAft>
              <a:buSzPts val="1600"/>
              <a:buChar char="○"/>
            </a:pPr>
            <a:r>
              <a:rPr lang="en" sz="1600"/>
              <a:t>Except for the United States and United Kingdom.</a:t>
            </a:r>
            <a:endParaRPr sz="1600"/>
          </a:p>
          <a:p>
            <a:pPr marL="0" lvl="0" indent="0" algn="l" rtl="0">
              <a:spcBef>
                <a:spcPts val="120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World Map</a:t>
            </a:r>
            <a:endParaRPr/>
          </a:p>
        </p:txBody>
      </p:sp>
      <p:pic>
        <p:nvPicPr>
          <p:cNvPr id="105" name="Google Shape;105;p20"/>
          <p:cNvPicPr preferRelativeResize="0"/>
          <p:nvPr/>
        </p:nvPicPr>
        <p:blipFill>
          <a:blip r:embed="rId3">
            <a:alphaModFix/>
          </a:blip>
          <a:stretch>
            <a:fillRect/>
          </a:stretch>
        </p:blipFill>
        <p:spPr>
          <a:xfrm>
            <a:off x="1352963" y="1017725"/>
            <a:ext cx="6438080" cy="3820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Total Cases</a:t>
            </a:r>
            <a:endParaRPr/>
          </a:p>
        </p:txBody>
      </p:sp>
      <p:pic>
        <p:nvPicPr>
          <p:cNvPr id="111" name="Google Shape;111;p21"/>
          <p:cNvPicPr preferRelativeResize="0"/>
          <p:nvPr/>
        </p:nvPicPr>
        <p:blipFill>
          <a:blip r:embed="rId3">
            <a:alphaModFix/>
          </a:blip>
          <a:stretch>
            <a:fillRect/>
          </a:stretch>
        </p:blipFill>
        <p:spPr>
          <a:xfrm>
            <a:off x="1260800" y="1017725"/>
            <a:ext cx="6622410" cy="38209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2447</Words>
  <Application>Microsoft Office PowerPoint</Application>
  <PresentationFormat>On-screen Show (16:9)</PresentationFormat>
  <Paragraphs>113</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Roboto</vt:lpstr>
      <vt:lpstr>Simple Light</vt:lpstr>
      <vt:lpstr>PowerPoint Presentation</vt:lpstr>
      <vt:lpstr>PowerPoint Presentation</vt:lpstr>
      <vt:lpstr>PowerPoint Presentation</vt:lpstr>
      <vt:lpstr>Questions</vt:lpstr>
      <vt:lpstr>The Data</vt:lpstr>
      <vt:lpstr>Data Cleanup and Exploration</vt:lpstr>
      <vt:lpstr>Data Analysis</vt:lpstr>
      <vt:lpstr>World Map</vt:lpstr>
      <vt:lpstr>Total Cases</vt:lpstr>
      <vt:lpstr>Vaccinations</vt:lpstr>
      <vt:lpstr>Are We Becoming Less Mobile?</vt:lpstr>
      <vt:lpstr>Residential Activities</vt:lpstr>
      <vt:lpstr>Changes in Visits to Other Activities</vt:lpstr>
      <vt:lpstr>Commuting Trends in All Countries</vt:lpstr>
      <vt:lpstr>How is a country’s economy measured? </vt:lpstr>
      <vt:lpstr>Gross Domestic Product (GDP) (in Trillion U.S. dollars) </vt:lpstr>
      <vt:lpstr>GDP per Country</vt:lpstr>
      <vt:lpstr>The GDP for the 9 biggest economies and Canada for 2020 were as follows: </vt:lpstr>
      <vt:lpstr>GDP Growth Rate (%) In comparison, Covid-19 impact on GDP on the Global Economy can also be illustrated by the GDP growth rate and it is illustrated as follows:   </vt:lpstr>
      <vt:lpstr>Inflation Rate (%) </vt:lpstr>
      <vt:lpstr>Inflation Chart</vt:lpstr>
      <vt:lpstr>GDP per Capita (In U.S. dollars) </vt:lpstr>
      <vt:lpstr>Countries GDP per Capita Chart </vt:lpstr>
      <vt:lpstr>Employment rate (%) </vt:lpstr>
      <vt:lpstr>Covid-19 Impact on Global Employment: Chart</vt:lpstr>
      <vt:lpstr>Postmortem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Pandas Visualization</dc:title>
  <cp:lastModifiedBy>Elijah Anugerah Chandra</cp:lastModifiedBy>
  <cp:revision>2</cp:revision>
  <dcterms:modified xsi:type="dcterms:W3CDTF">2022-01-18T03:19:02Z</dcterms:modified>
</cp:coreProperties>
</file>